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3" r:id="rId3"/>
    <p:sldId id="317" r:id="rId4"/>
    <p:sldId id="303" r:id="rId5"/>
    <p:sldId id="294" r:id="rId6"/>
    <p:sldId id="297" r:id="rId7"/>
    <p:sldId id="307" r:id="rId8"/>
    <p:sldId id="296" r:id="rId9"/>
    <p:sldId id="299" r:id="rId10"/>
    <p:sldId id="332" r:id="rId11"/>
    <p:sldId id="298" r:id="rId12"/>
    <p:sldId id="300" r:id="rId13"/>
    <p:sldId id="301" r:id="rId14"/>
    <p:sldId id="333" r:id="rId15"/>
    <p:sldId id="302" r:id="rId16"/>
    <p:sldId id="304" r:id="rId17"/>
    <p:sldId id="305" r:id="rId18"/>
    <p:sldId id="318" r:id="rId19"/>
    <p:sldId id="323" r:id="rId20"/>
    <p:sldId id="330" r:id="rId21"/>
    <p:sldId id="322" r:id="rId22"/>
    <p:sldId id="325" r:id="rId23"/>
    <p:sldId id="324" r:id="rId24"/>
    <p:sldId id="319" r:id="rId25"/>
    <p:sldId id="320" r:id="rId26"/>
    <p:sldId id="321" r:id="rId27"/>
    <p:sldId id="326" r:id="rId28"/>
    <p:sldId id="331" r:id="rId29"/>
    <p:sldId id="327" r:id="rId30"/>
    <p:sldId id="329" r:id="rId31"/>
    <p:sldId id="328" r:id="rId32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0000"/>
    <a:srgbClr val="C0C0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7F09A-3ABE-4E8C-BE82-4A813DA88DEB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HK" altLang="en-US"/>
        </a:p>
      </dgm:t>
    </dgm:pt>
    <dgm:pt modelId="{3FC935DC-C90C-4D6F-8535-FAC69D59C8C9}">
      <dgm:prSet phldrT="[文字]" custT="1"/>
      <dgm:spPr/>
      <dgm:t>
        <a:bodyPr/>
        <a:lstStyle/>
        <a:p>
          <a:r>
            <a:rPr lang="en-US" altLang="zh-HK" sz="2500" dirty="0"/>
            <a:t>Full noun phrases</a:t>
          </a:r>
          <a:endParaRPr lang="zh-HK" altLang="en-US" sz="2500" dirty="0"/>
        </a:p>
      </dgm:t>
    </dgm:pt>
    <dgm:pt modelId="{27CE62CC-6ADC-4725-8307-63F6162D9514}" type="parTrans" cxnId="{5DF0DDFF-736C-454F-8E0A-A7C7CE3C98A9}">
      <dgm:prSet/>
      <dgm:spPr/>
      <dgm:t>
        <a:bodyPr/>
        <a:lstStyle/>
        <a:p>
          <a:endParaRPr lang="zh-HK" altLang="en-US"/>
        </a:p>
      </dgm:t>
    </dgm:pt>
    <dgm:pt modelId="{9D027268-7D33-4475-A1E0-735064DCD0D7}" type="sibTrans" cxnId="{5DF0DDFF-736C-454F-8E0A-A7C7CE3C98A9}">
      <dgm:prSet/>
      <dgm:spPr/>
      <dgm:t>
        <a:bodyPr/>
        <a:lstStyle/>
        <a:p>
          <a:endParaRPr lang="zh-HK" altLang="en-US"/>
        </a:p>
      </dgm:t>
    </dgm:pt>
    <dgm:pt modelId="{915006FA-07C3-4EFA-98E7-23CEB2EC9A0F}">
      <dgm:prSet phldrT="[文字]"/>
      <dgm:spPr/>
      <dgm:t>
        <a:bodyPr/>
        <a:lstStyle/>
        <a:p>
          <a:r>
            <a:rPr lang="en-US" altLang="zh-HK" dirty="0"/>
            <a:t>Noun phrase with relative clause: </a:t>
          </a:r>
          <a:r>
            <a:rPr lang="en-US" altLang="zh-HK" i="1" dirty="0"/>
            <a:t>The person who stole the watch</a:t>
          </a:r>
          <a:endParaRPr lang="zh-HK" altLang="en-US" dirty="0"/>
        </a:p>
      </dgm:t>
    </dgm:pt>
    <dgm:pt modelId="{B7A787E7-4A94-4FE2-A302-C0BFC1E48317}" type="parTrans" cxnId="{4AC771E8-538F-457E-8E06-824BDD73F7D0}">
      <dgm:prSet/>
      <dgm:spPr/>
      <dgm:t>
        <a:bodyPr/>
        <a:lstStyle/>
        <a:p>
          <a:endParaRPr lang="zh-HK" altLang="en-US"/>
        </a:p>
      </dgm:t>
    </dgm:pt>
    <dgm:pt modelId="{7687ACAB-7438-4202-BAA6-6613E8D67937}" type="sibTrans" cxnId="{4AC771E8-538F-457E-8E06-824BDD73F7D0}">
      <dgm:prSet/>
      <dgm:spPr/>
      <dgm:t>
        <a:bodyPr/>
        <a:lstStyle/>
        <a:p>
          <a:endParaRPr lang="zh-HK" altLang="en-US"/>
        </a:p>
      </dgm:t>
    </dgm:pt>
    <dgm:pt modelId="{1BE7A48B-B2D5-4C79-9A2A-C0236D12D51D}">
      <dgm:prSet phldrT="[文字]"/>
      <dgm:spPr/>
      <dgm:t>
        <a:bodyPr/>
        <a:lstStyle/>
        <a:p>
          <a:r>
            <a:rPr lang="en-US" altLang="zh-HK" dirty="0"/>
            <a:t>Proper name: </a:t>
          </a:r>
          <a:r>
            <a:rPr lang="en-US" altLang="zh-HK" i="1" dirty="0"/>
            <a:t>Mary</a:t>
          </a:r>
          <a:endParaRPr lang="zh-HK" altLang="en-US" dirty="0"/>
        </a:p>
      </dgm:t>
    </dgm:pt>
    <dgm:pt modelId="{FD79B9E8-643E-4485-ADCB-4A71F0E7892A}" type="parTrans" cxnId="{BB1BF856-0D8B-496D-B124-B96C63268E32}">
      <dgm:prSet/>
      <dgm:spPr/>
      <dgm:t>
        <a:bodyPr/>
        <a:lstStyle/>
        <a:p>
          <a:endParaRPr lang="zh-HK" altLang="en-US"/>
        </a:p>
      </dgm:t>
    </dgm:pt>
    <dgm:pt modelId="{BAC51724-D899-4898-9833-4712D283F398}" type="sibTrans" cxnId="{BB1BF856-0D8B-496D-B124-B96C63268E32}">
      <dgm:prSet/>
      <dgm:spPr/>
      <dgm:t>
        <a:bodyPr/>
        <a:lstStyle/>
        <a:p>
          <a:endParaRPr lang="zh-HK" altLang="en-US"/>
        </a:p>
      </dgm:t>
    </dgm:pt>
    <dgm:pt modelId="{AFECF61E-616B-4903-B2F7-49E372D6F176}">
      <dgm:prSet phldrT="[文字]" custT="1"/>
      <dgm:spPr/>
      <dgm:t>
        <a:bodyPr/>
        <a:lstStyle/>
        <a:p>
          <a:r>
            <a:rPr lang="en-US" altLang="zh-HK" sz="2500" dirty="0"/>
            <a:t>Pronouns</a:t>
          </a:r>
          <a:endParaRPr lang="zh-HK" altLang="en-US" sz="2500" dirty="0"/>
        </a:p>
      </dgm:t>
    </dgm:pt>
    <dgm:pt modelId="{80C22F20-76E0-44FC-BDF5-388F91D9793C}" type="parTrans" cxnId="{71E6D9C8-73AF-4ECC-9289-C075FD9CE801}">
      <dgm:prSet/>
      <dgm:spPr/>
      <dgm:t>
        <a:bodyPr/>
        <a:lstStyle/>
        <a:p>
          <a:endParaRPr lang="zh-HK" altLang="en-US"/>
        </a:p>
      </dgm:t>
    </dgm:pt>
    <dgm:pt modelId="{099728C3-2ECA-416E-A68E-05F95CA7D0F2}" type="sibTrans" cxnId="{71E6D9C8-73AF-4ECC-9289-C075FD9CE801}">
      <dgm:prSet/>
      <dgm:spPr/>
      <dgm:t>
        <a:bodyPr/>
        <a:lstStyle/>
        <a:p>
          <a:endParaRPr lang="zh-HK" altLang="en-US"/>
        </a:p>
      </dgm:t>
    </dgm:pt>
    <dgm:pt modelId="{73FCF4EB-5CB7-4BCA-A935-C29E65E6D74F}">
      <dgm:prSet phldrT="[文字]"/>
      <dgm:spPr/>
      <dgm:t>
        <a:bodyPr/>
        <a:lstStyle/>
        <a:p>
          <a:r>
            <a:rPr lang="en-US" altLang="zh-HK" dirty="0"/>
            <a:t>Demonstrative pronoun: </a:t>
          </a:r>
          <a:r>
            <a:rPr lang="en-US" altLang="zh-HK" i="1" dirty="0"/>
            <a:t>That</a:t>
          </a:r>
          <a:r>
            <a:rPr lang="en-US" altLang="zh-HK" i="0" dirty="0"/>
            <a:t>, </a:t>
          </a:r>
          <a:r>
            <a:rPr lang="en-US" altLang="zh-HK" i="1" dirty="0"/>
            <a:t>these</a:t>
          </a:r>
          <a:endParaRPr lang="zh-HK" altLang="en-US" dirty="0"/>
        </a:p>
      </dgm:t>
    </dgm:pt>
    <dgm:pt modelId="{8E9678AD-98B7-4C92-B53B-361D3DC7D967}" type="parTrans" cxnId="{2A861A0E-3506-443B-9826-DF50CDE301D7}">
      <dgm:prSet/>
      <dgm:spPr/>
      <dgm:t>
        <a:bodyPr/>
        <a:lstStyle/>
        <a:p>
          <a:endParaRPr lang="zh-HK" altLang="en-US"/>
        </a:p>
      </dgm:t>
    </dgm:pt>
    <dgm:pt modelId="{C1FA2F23-8DDF-40D8-87BF-FBA200FB584B}" type="sibTrans" cxnId="{2A861A0E-3506-443B-9826-DF50CDE301D7}">
      <dgm:prSet/>
      <dgm:spPr/>
      <dgm:t>
        <a:bodyPr/>
        <a:lstStyle/>
        <a:p>
          <a:endParaRPr lang="zh-HK" altLang="en-US"/>
        </a:p>
      </dgm:t>
    </dgm:pt>
    <dgm:pt modelId="{A41DF32A-E9CE-4F87-8CEC-31FB125C4F82}">
      <dgm:prSet phldrT="[文字]"/>
      <dgm:spPr/>
      <dgm:t>
        <a:bodyPr/>
        <a:lstStyle/>
        <a:p>
          <a:endParaRPr lang="zh-HK" altLang="en-US" dirty="0"/>
        </a:p>
      </dgm:t>
    </dgm:pt>
    <dgm:pt modelId="{64FCAF45-BB40-4875-86C0-77624A125714}" type="parTrans" cxnId="{CC2F2412-14B9-4661-885B-9D548382399E}">
      <dgm:prSet/>
      <dgm:spPr/>
      <dgm:t>
        <a:bodyPr/>
        <a:lstStyle/>
        <a:p>
          <a:endParaRPr lang="zh-HK" altLang="en-US"/>
        </a:p>
      </dgm:t>
    </dgm:pt>
    <dgm:pt modelId="{423E8ECB-E9A3-4CDA-95AC-E9DA543C94D6}" type="sibTrans" cxnId="{CC2F2412-14B9-4661-885B-9D548382399E}">
      <dgm:prSet/>
      <dgm:spPr/>
      <dgm:t>
        <a:bodyPr/>
        <a:lstStyle/>
        <a:p>
          <a:endParaRPr lang="zh-HK" altLang="en-US"/>
        </a:p>
      </dgm:t>
    </dgm:pt>
    <dgm:pt modelId="{DDF39BCF-78C9-4C6E-A0B7-A6865BEEA1C9}">
      <dgm:prSet phldrT="[文字]" custT="1"/>
      <dgm:spPr/>
      <dgm:t>
        <a:bodyPr/>
        <a:lstStyle/>
        <a:p>
          <a:r>
            <a:rPr lang="en-US" altLang="zh-HK" sz="2500" dirty="0"/>
            <a:t>?</a:t>
          </a:r>
          <a:endParaRPr lang="zh-HK" altLang="en-US" sz="2500" dirty="0"/>
        </a:p>
      </dgm:t>
    </dgm:pt>
    <dgm:pt modelId="{3F2EA15F-CC0E-4295-9F8C-91B628ADD567}" type="parTrans" cxnId="{E948F44C-7C2C-43EC-AF65-AD4AB10AC342}">
      <dgm:prSet/>
      <dgm:spPr/>
      <dgm:t>
        <a:bodyPr/>
        <a:lstStyle/>
        <a:p>
          <a:endParaRPr lang="zh-HK" altLang="en-US"/>
        </a:p>
      </dgm:t>
    </dgm:pt>
    <dgm:pt modelId="{2E0BDC82-7770-4BBE-BE7A-3792064F7828}" type="sibTrans" cxnId="{E948F44C-7C2C-43EC-AF65-AD4AB10AC342}">
      <dgm:prSet/>
      <dgm:spPr/>
      <dgm:t>
        <a:bodyPr/>
        <a:lstStyle/>
        <a:p>
          <a:endParaRPr lang="zh-HK" altLang="en-US"/>
        </a:p>
      </dgm:t>
    </dgm:pt>
    <dgm:pt modelId="{96395F1A-20F3-4B8F-9AA0-A66B372ECEB7}">
      <dgm:prSet phldrT="[文字]"/>
      <dgm:spPr/>
      <dgm:t>
        <a:bodyPr/>
        <a:lstStyle/>
        <a:p>
          <a:r>
            <a:rPr lang="en-US" altLang="zh-HK" dirty="0"/>
            <a:t>Can we go smaller?</a:t>
          </a:r>
          <a:endParaRPr lang="zh-HK" altLang="en-US" dirty="0"/>
        </a:p>
      </dgm:t>
    </dgm:pt>
    <dgm:pt modelId="{D67989CC-1C87-4D2F-861C-F7454003CE8F}" type="parTrans" cxnId="{56712AD2-A3AB-4131-AF65-CBA14A570A58}">
      <dgm:prSet/>
      <dgm:spPr/>
      <dgm:t>
        <a:bodyPr/>
        <a:lstStyle/>
        <a:p>
          <a:endParaRPr lang="zh-HK" altLang="en-US"/>
        </a:p>
      </dgm:t>
    </dgm:pt>
    <dgm:pt modelId="{BACC6117-AB18-45B3-A028-E994C7316B4C}" type="sibTrans" cxnId="{56712AD2-A3AB-4131-AF65-CBA14A570A58}">
      <dgm:prSet/>
      <dgm:spPr/>
      <dgm:t>
        <a:bodyPr/>
        <a:lstStyle/>
        <a:p>
          <a:endParaRPr lang="zh-HK" altLang="en-US"/>
        </a:p>
      </dgm:t>
    </dgm:pt>
    <dgm:pt modelId="{18A340B1-6559-48F7-9D87-80C1F4352F2E}">
      <dgm:prSet phldrT="[文字]"/>
      <dgm:spPr/>
      <dgm:t>
        <a:bodyPr/>
        <a:lstStyle/>
        <a:p>
          <a:r>
            <a:rPr lang="en-US" altLang="zh-HK" dirty="0"/>
            <a:t>Noun phrase with adjective: </a:t>
          </a:r>
          <a:r>
            <a:rPr lang="en-US" altLang="zh-HK" i="1" dirty="0"/>
            <a:t>The funny person</a:t>
          </a:r>
          <a:r>
            <a:rPr lang="en-US" altLang="zh-HK" dirty="0"/>
            <a:t> </a:t>
          </a:r>
          <a:endParaRPr lang="zh-HK" altLang="en-US" dirty="0"/>
        </a:p>
      </dgm:t>
    </dgm:pt>
    <dgm:pt modelId="{DD2B0A26-DE37-4E11-A951-F2138731083A}" type="parTrans" cxnId="{BDE3C518-2E38-47F3-B8B2-3B7FFEDE7520}">
      <dgm:prSet/>
      <dgm:spPr/>
      <dgm:t>
        <a:bodyPr/>
        <a:lstStyle/>
        <a:p>
          <a:endParaRPr lang="zh-HK" altLang="en-US"/>
        </a:p>
      </dgm:t>
    </dgm:pt>
    <dgm:pt modelId="{EF679487-E462-4EA9-A94C-E3DC4C66AECE}" type="sibTrans" cxnId="{BDE3C518-2E38-47F3-B8B2-3B7FFEDE7520}">
      <dgm:prSet/>
      <dgm:spPr/>
      <dgm:t>
        <a:bodyPr/>
        <a:lstStyle/>
        <a:p>
          <a:endParaRPr lang="zh-HK" altLang="en-US"/>
        </a:p>
      </dgm:t>
    </dgm:pt>
    <dgm:pt modelId="{141A39CB-D552-4853-A9C1-F0AC2847E93D}">
      <dgm:prSet phldrT="[文字]"/>
      <dgm:spPr/>
      <dgm:t>
        <a:bodyPr/>
        <a:lstStyle/>
        <a:p>
          <a:r>
            <a:rPr lang="en-US" altLang="zh-TW" dirty="0"/>
            <a:t>Personal pronoun:</a:t>
          </a:r>
          <a:r>
            <a:rPr lang="zh-TW" altLang="en-US" dirty="0"/>
            <a:t> </a:t>
          </a:r>
          <a:r>
            <a:rPr lang="en-US" altLang="zh-TW" i="1" dirty="0"/>
            <a:t>She</a:t>
          </a:r>
          <a:r>
            <a:rPr lang="en-US" altLang="zh-TW" i="0" dirty="0"/>
            <a:t>, </a:t>
          </a:r>
          <a:r>
            <a:rPr lang="en-US" altLang="zh-TW" i="1" dirty="0"/>
            <a:t>it</a:t>
          </a:r>
          <a:endParaRPr lang="zh-HK" altLang="en-US" dirty="0"/>
        </a:p>
      </dgm:t>
    </dgm:pt>
    <dgm:pt modelId="{6FFC85CB-4853-43C4-A9CA-68A815934DCB}" type="parTrans" cxnId="{CDE31C65-E2B7-4D41-B44C-B98052B2F293}">
      <dgm:prSet/>
      <dgm:spPr/>
      <dgm:t>
        <a:bodyPr/>
        <a:lstStyle/>
        <a:p>
          <a:endParaRPr lang="zh-HK" altLang="en-US"/>
        </a:p>
      </dgm:t>
    </dgm:pt>
    <dgm:pt modelId="{3A4CC252-59EC-45C5-A596-BE934A579DD9}" type="sibTrans" cxnId="{CDE31C65-E2B7-4D41-B44C-B98052B2F293}">
      <dgm:prSet/>
      <dgm:spPr/>
      <dgm:t>
        <a:bodyPr/>
        <a:lstStyle/>
        <a:p>
          <a:endParaRPr lang="zh-HK" altLang="en-US"/>
        </a:p>
      </dgm:t>
    </dgm:pt>
    <dgm:pt modelId="{9C157097-F68A-4F13-96E4-159DE6F4804B}" type="pres">
      <dgm:prSet presAssocID="{A1E7F09A-3ABE-4E8C-BE82-4A813DA88DEB}" presName="linear" presStyleCnt="0">
        <dgm:presLayoutVars>
          <dgm:dir/>
          <dgm:animLvl val="lvl"/>
          <dgm:resizeHandles val="exact"/>
        </dgm:presLayoutVars>
      </dgm:prSet>
      <dgm:spPr/>
    </dgm:pt>
    <dgm:pt modelId="{57346939-9A3C-428B-B1B9-11A430B57500}" type="pres">
      <dgm:prSet presAssocID="{3FC935DC-C90C-4D6F-8535-FAC69D59C8C9}" presName="parentLin" presStyleCnt="0"/>
      <dgm:spPr/>
    </dgm:pt>
    <dgm:pt modelId="{0A92ADD6-DD30-44D6-945E-3687BEC3567A}" type="pres">
      <dgm:prSet presAssocID="{3FC935DC-C90C-4D6F-8535-FAC69D59C8C9}" presName="parentLeftMargin" presStyleLbl="node1" presStyleIdx="0" presStyleCnt="3"/>
      <dgm:spPr/>
    </dgm:pt>
    <dgm:pt modelId="{686E1C7D-A101-4D83-B194-259251132E6D}" type="pres">
      <dgm:prSet presAssocID="{3FC935DC-C90C-4D6F-8535-FAC69D59C8C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CFF18F9-728A-4ECE-8164-42E99D72BB2D}" type="pres">
      <dgm:prSet presAssocID="{3FC935DC-C90C-4D6F-8535-FAC69D59C8C9}" presName="negativeSpace" presStyleCnt="0"/>
      <dgm:spPr/>
    </dgm:pt>
    <dgm:pt modelId="{455C4472-AD62-47C8-B098-7D75A8915379}" type="pres">
      <dgm:prSet presAssocID="{3FC935DC-C90C-4D6F-8535-FAC69D59C8C9}" presName="childText" presStyleLbl="conFgAcc1" presStyleIdx="0" presStyleCnt="3">
        <dgm:presLayoutVars>
          <dgm:bulletEnabled val="1"/>
        </dgm:presLayoutVars>
      </dgm:prSet>
      <dgm:spPr/>
    </dgm:pt>
    <dgm:pt modelId="{12611DEB-347A-4031-AE3C-D8302FD84A2C}" type="pres">
      <dgm:prSet presAssocID="{9D027268-7D33-4475-A1E0-735064DCD0D7}" presName="spaceBetweenRectangles" presStyleCnt="0"/>
      <dgm:spPr/>
    </dgm:pt>
    <dgm:pt modelId="{7A14C315-34DC-4F33-8447-D4FD0163485B}" type="pres">
      <dgm:prSet presAssocID="{AFECF61E-616B-4903-B2F7-49E372D6F176}" presName="parentLin" presStyleCnt="0"/>
      <dgm:spPr/>
    </dgm:pt>
    <dgm:pt modelId="{C8D7E0C2-BCD3-4DA8-A3BC-DD3BC14A4930}" type="pres">
      <dgm:prSet presAssocID="{AFECF61E-616B-4903-B2F7-49E372D6F176}" presName="parentLeftMargin" presStyleLbl="node1" presStyleIdx="0" presStyleCnt="3"/>
      <dgm:spPr/>
    </dgm:pt>
    <dgm:pt modelId="{4BBB8B15-A753-4AB6-993D-59118B7D9888}" type="pres">
      <dgm:prSet presAssocID="{AFECF61E-616B-4903-B2F7-49E372D6F17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71E4B34-E1B0-4C42-8DD6-F3B4A194D56B}" type="pres">
      <dgm:prSet presAssocID="{AFECF61E-616B-4903-B2F7-49E372D6F176}" presName="negativeSpace" presStyleCnt="0"/>
      <dgm:spPr/>
    </dgm:pt>
    <dgm:pt modelId="{8B447712-8F7A-4ED7-A0BE-9A8A1FCCF56B}" type="pres">
      <dgm:prSet presAssocID="{AFECF61E-616B-4903-B2F7-49E372D6F176}" presName="childText" presStyleLbl="conFgAcc1" presStyleIdx="1" presStyleCnt="3">
        <dgm:presLayoutVars>
          <dgm:bulletEnabled val="1"/>
        </dgm:presLayoutVars>
      </dgm:prSet>
      <dgm:spPr/>
    </dgm:pt>
    <dgm:pt modelId="{B5C46E1C-53ED-45E9-8EFC-B4B70CEB5F38}" type="pres">
      <dgm:prSet presAssocID="{099728C3-2ECA-416E-A68E-05F95CA7D0F2}" presName="spaceBetweenRectangles" presStyleCnt="0"/>
      <dgm:spPr/>
    </dgm:pt>
    <dgm:pt modelId="{B299FF2D-B184-480D-8305-9F943BB45381}" type="pres">
      <dgm:prSet presAssocID="{DDF39BCF-78C9-4C6E-A0B7-A6865BEEA1C9}" presName="parentLin" presStyleCnt="0"/>
      <dgm:spPr/>
    </dgm:pt>
    <dgm:pt modelId="{929131BD-D50B-4C1E-A463-BFECFB3916F3}" type="pres">
      <dgm:prSet presAssocID="{DDF39BCF-78C9-4C6E-A0B7-A6865BEEA1C9}" presName="parentLeftMargin" presStyleLbl="node1" presStyleIdx="1" presStyleCnt="3"/>
      <dgm:spPr/>
    </dgm:pt>
    <dgm:pt modelId="{6135E214-828A-43F0-BDD6-117ECA8AB117}" type="pres">
      <dgm:prSet presAssocID="{DDF39BCF-78C9-4C6E-A0B7-A6865BEEA1C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55162C3-E372-44DF-9AAB-6592B3372C5E}" type="pres">
      <dgm:prSet presAssocID="{DDF39BCF-78C9-4C6E-A0B7-A6865BEEA1C9}" presName="negativeSpace" presStyleCnt="0"/>
      <dgm:spPr/>
    </dgm:pt>
    <dgm:pt modelId="{A303F796-9BE4-433E-9041-C6271117FEDB}" type="pres">
      <dgm:prSet presAssocID="{DDF39BCF-78C9-4C6E-A0B7-A6865BEEA1C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A861A0E-3506-443B-9826-DF50CDE301D7}" srcId="{AFECF61E-616B-4903-B2F7-49E372D6F176}" destId="{73FCF4EB-5CB7-4BCA-A935-C29E65E6D74F}" srcOrd="0" destOrd="0" parTransId="{8E9678AD-98B7-4C92-B53B-361D3DC7D967}" sibTransId="{C1FA2F23-8DDF-40D8-87BF-FBA200FB584B}"/>
    <dgm:cxn modelId="{598CB70F-878A-46AE-9429-41862CBE81B2}" type="presOf" srcId="{A41DF32A-E9CE-4F87-8CEC-31FB125C4F82}" destId="{8B447712-8F7A-4ED7-A0BE-9A8A1FCCF56B}" srcOrd="0" destOrd="2" presId="urn:microsoft.com/office/officeart/2005/8/layout/list1"/>
    <dgm:cxn modelId="{CC2F2412-14B9-4661-885B-9D548382399E}" srcId="{AFECF61E-616B-4903-B2F7-49E372D6F176}" destId="{A41DF32A-E9CE-4F87-8CEC-31FB125C4F82}" srcOrd="2" destOrd="0" parTransId="{64FCAF45-BB40-4875-86C0-77624A125714}" sibTransId="{423E8ECB-E9A3-4CDA-95AC-E9DA543C94D6}"/>
    <dgm:cxn modelId="{BDE3C518-2E38-47F3-B8B2-3B7FFEDE7520}" srcId="{3FC935DC-C90C-4D6F-8535-FAC69D59C8C9}" destId="{18A340B1-6559-48F7-9D87-80C1F4352F2E}" srcOrd="1" destOrd="0" parTransId="{DD2B0A26-DE37-4E11-A951-F2138731083A}" sibTransId="{EF679487-E462-4EA9-A94C-E3DC4C66AECE}"/>
    <dgm:cxn modelId="{EE5F4F3C-31A4-4178-A868-062554DA3CEB}" type="presOf" srcId="{3FC935DC-C90C-4D6F-8535-FAC69D59C8C9}" destId="{686E1C7D-A101-4D83-B194-259251132E6D}" srcOrd="1" destOrd="0" presId="urn:microsoft.com/office/officeart/2005/8/layout/list1"/>
    <dgm:cxn modelId="{629AB35B-1F23-40E7-A131-41DF44EFFB4F}" type="presOf" srcId="{DDF39BCF-78C9-4C6E-A0B7-A6865BEEA1C9}" destId="{6135E214-828A-43F0-BDD6-117ECA8AB117}" srcOrd="1" destOrd="0" presId="urn:microsoft.com/office/officeart/2005/8/layout/list1"/>
    <dgm:cxn modelId="{DFEFD65B-B10D-4143-AF53-F623E7CAB4C5}" type="presOf" srcId="{915006FA-07C3-4EFA-98E7-23CEB2EC9A0F}" destId="{455C4472-AD62-47C8-B098-7D75A8915379}" srcOrd="0" destOrd="0" presId="urn:microsoft.com/office/officeart/2005/8/layout/list1"/>
    <dgm:cxn modelId="{D6BA8660-DC0D-4A83-8E15-260E5A74C661}" type="presOf" srcId="{73FCF4EB-5CB7-4BCA-A935-C29E65E6D74F}" destId="{8B447712-8F7A-4ED7-A0BE-9A8A1FCCF56B}" srcOrd="0" destOrd="0" presId="urn:microsoft.com/office/officeart/2005/8/layout/list1"/>
    <dgm:cxn modelId="{CDE31C65-E2B7-4D41-B44C-B98052B2F293}" srcId="{AFECF61E-616B-4903-B2F7-49E372D6F176}" destId="{141A39CB-D552-4853-A9C1-F0AC2847E93D}" srcOrd="1" destOrd="0" parTransId="{6FFC85CB-4853-43C4-A9CA-68A815934DCB}" sibTransId="{3A4CC252-59EC-45C5-A596-BE934A579DD9}"/>
    <dgm:cxn modelId="{C30BA368-B369-4BC1-9058-75F4E1FEC0C7}" type="presOf" srcId="{AFECF61E-616B-4903-B2F7-49E372D6F176}" destId="{C8D7E0C2-BCD3-4DA8-A3BC-DD3BC14A4930}" srcOrd="0" destOrd="0" presId="urn:microsoft.com/office/officeart/2005/8/layout/list1"/>
    <dgm:cxn modelId="{E948F44C-7C2C-43EC-AF65-AD4AB10AC342}" srcId="{A1E7F09A-3ABE-4E8C-BE82-4A813DA88DEB}" destId="{DDF39BCF-78C9-4C6E-A0B7-A6865BEEA1C9}" srcOrd="2" destOrd="0" parTransId="{3F2EA15F-CC0E-4295-9F8C-91B628ADD567}" sibTransId="{2E0BDC82-7770-4BBE-BE7A-3792064F7828}"/>
    <dgm:cxn modelId="{D690B54F-B598-40A6-BE1A-68272B04C98C}" type="presOf" srcId="{AFECF61E-616B-4903-B2F7-49E372D6F176}" destId="{4BBB8B15-A753-4AB6-993D-59118B7D9888}" srcOrd="1" destOrd="0" presId="urn:microsoft.com/office/officeart/2005/8/layout/list1"/>
    <dgm:cxn modelId="{85CCA974-F450-4866-B877-3574B5C88A37}" type="presOf" srcId="{A1E7F09A-3ABE-4E8C-BE82-4A813DA88DEB}" destId="{9C157097-F68A-4F13-96E4-159DE6F4804B}" srcOrd="0" destOrd="0" presId="urn:microsoft.com/office/officeart/2005/8/layout/list1"/>
    <dgm:cxn modelId="{BB1BF856-0D8B-496D-B124-B96C63268E32}" srcId="{3FC935DC-C90C-4D6F-8535-FAC69D59C8C9}" destId="{1BE7A48B-B2D5-4C79-9A2A-C0236D12D51D}" srcOrd="2" destOrd="0" parTransId="{FD79B9E8-643E-4485-ADCB-4A71F0E7892A}" sibTransId="{BAC51724-D899-4898-9833-4712D283F398}"/>
    <dgm:cxn modelId="{42059B84-13C4-4BB0-AC14-4DAAD19DDB05}" type="presOf" srcId="{18A340B1-6559-48F7-9D87-80C1F4352F2E}" destId="{455C4472-AD62-47C8-B098-7D75A8915379}" srcOrd="0" destOrd="1" presId="urn:microsoft.com/office/officeart/2005/8/layout/list1"/>
    <dgm:cxn modelId="{53A8288B-AD0C-4CD8-AE2B-4FC9C11B7A73}" type="presOf" srcId="{141A39CB-D552-4853-A9C1-F0AC2847E93D}" destId="{8B447712-8F7A-4ED7-A0BE-9A8A1FCCF56B}" srcOrd="0" destOrd="1" presId="urn:microsoft.com/office/officeart/2005/8/layout/list1"/>
    <dgm:cxn modelId="{C69C6EA8-C4EA-4824-9476-7259FBD4ACBD}" type="presOf" srcId="{96395F1A-20F3-4B8F-9AA0-A66B372ECEB7}" destId="{A303F796-9BE4-433E-9041-C6271117FEDB}" srcOrd="0" destOrd="0" presId="urn:microsoft.com/office/officeart/2005/8/layout/list1"/>
    <dgm:cxn modelId="{8B0BCDB6-A180-4971-A334-61CDCFFF14A1}" type="presOf" srcId="{1BE7A48B-B2D5-4C79-9A2A-C0236D12D51D}" destId="{455C4472-AD62-47C8-B098-7D75A8915379}" srcOrd="0" destOrd="2" presId="urn:microsoft.com/office/officeart/2005/8/layout/list1"/>
    <dgm:cxn modelId="{10E449C4-8097-43A7-B9C4-CF3980362B5F}" type="presOf" srcId="{3FC935DC-C90C-4D6F-8535-FAC69D59C8C9}" destId="{0A92ADD6-DD30-44D6-945E-3687BEC3567A}" srcOrd="0" destOrd="0" presId="urn:microsoft.com/office/officeart/2005/8/layout/list1"/>
    <dgm:cxn modelId="{71E6D9C8-73AF-4ECC-9289-C075FD9CE801}" srcId="{A1E7F09A-3ABE-4E8C-BE82-4A813DA88DEB}" destId="{AFECF61E-616B-4903-B2F7-49E372D6F176}" srcOrd="1" destOrd="0" parTransId="{80C22F20-76E0-44FC-BDF5-388F91D9793C}" sibTransId="{099728C3-2ECA-416E-A68E-05F95CA7D0F2}"/>
    <dgm:cxn modelId="{F7CE22CD-A63A-4EDA-B2E3-C7ED1460CA99}" type="presOf" srcId="{DDF39BCF-78C9-4C6E-A0B7-A6865BEEA1C9}" destId="{929131BD-D50B-4C1E-A463-BFECFB3916F3}" srcOrd="0" destOrd="0" presId="urn:microsoft.com/office/officeart/2005/8/layout/list1"/>
    <dgm:cxn modelId="{56712AD2-A3AB-4131-AF65-CBA14A570A58}" srcId="{DDF39BCF-78C9-4C6E-A0B7-A6865BEEA1C9}" destId="{96395F1A-20F3-4B8F-9AA0-A66B372ECEB7}" srcOrd="0" destOrd="0" parTransId="{D67989CC-1C87-4D2F-861C-F7454003CE8F}" sibTransId="{BACC6117-AB18-45B3-A028-E994C7316B4C}"/>
    <dgm:cxn modelId="{4AC771E8-538F-457E-8E06-824BDD73F7D0}" srcId="{3FC935DC-C90C-4D6F-8535-FAC69D59C8C9}" destId="{915006FA-07C3-4EFA-98E7-23CEB2EC9A0F}" srcOrd="0" destOrd="0" parTransId="{B7A787E7-4A94-4FE2-A302-C0BFC1E48317}" sibTransId="{7687ACAB-7438-4202-BAA6-6613E8D67937}"/>
    <dgm:cxn modelId="{5DF0DDFF-736C-454F-8E0A-A7C7CE3C98A9}" srcId="{A1E7F09A-3ABE-4E8C-BE82-4A813DA88DEB}" destId="{3FC935DC-C90C-4D6F-8535-FAC69D59C8C9}" srcOrd="0" destOrd="0" parTransId="{27CE62CC-6ADC-4725-8307-63F6162D9514}" sibTransId="{9D027268-7D33-4475-A1E0-735064DCD0D7}"/>
    <dgm:cxn modelId="{7AC963D8-798F-4A05-849C-57BC8271E411}" type="presParOf" srcId="{9C157097-F68A-4F13-96E4-159DE6F4804B}" destId="{57346939-9A3C-428B-B1B9-11A430B57500}" srcOrd="0" destOrd="0" presId="urn:microsoft.com/office/officeart/2005/8/layout/list1"/>
    <dgm:cxn modelId="{3EFCF9B7-FA29-44DD-BC03-CD479E0C0021}" type="presParOf" srcId="{57346939-9A3C-428B-B1B9-11A430B57500}" destId="{0A92ADD6-DD30-44D6-945E-3687BEC3567A}" srcOrd="0" destOrd="0" presId="urn:microsoft.com/office/officeart/2005/8/layout/list1"/>
    <dgm:cxn modelId="{52C4FF82-7030-4125-8FBE-341D59EFAB1B}" type="presParOf" srcId="{57346939-9A3C-428B-B1B9-11A430B57500}" destId="{686E1C7D-A101-4D83-B194-259251132E6D}" srcOrd="1" destOrd="0" presId="urn:microsoft.com/office/officeart/2005/8/layout/list1"/>
    <dgm:cxn modelId="{5DF43ED3-77F7-40F0-973D-E1D6A2D6DF20}" type="presParOf" srcId="{9C157097-F68A-4F13-96E4-159DE6F4804B}" destId="{FCFF18F9-728A-4ECE-8164-42E99D72BB2D}" srcOrd="1" destOrd="0" presId="urn:microsoft.com/office/officeart/2005/8/layout/list1"/>
    <dgm:cxn modelId="{5C6ADB46-87CD-44EE-B315-31266F32F21F}" type="presParOf" srcId="{9C157097-F68A-4F13-96E4-159DE6F4804B}" destId="{455C4472-AD62-47C8-B098-7D75A8915379}" srcOrd="2" destOrd="0" presId="urn:microsoft.com/office/officeart/2005/8/layout/list1"/>
    <dgm:cxn modelId="{D69090AD-6FDA-4FD8-8836-C5B079B7106E}" type="presParOf" srcId="{9C157097-F68A-4F13-96E4-159DE6F4804B}" destId="{12611DEB-347A-4031-AE3C-D8302FD84A2C}" srcOrd="3" destOrd="0" presId="urn:microsoft.com/office/officeart/2005/8/layout/list1"/>
    <dgm:cxn modelId="{831C77B0-A7F2-483D-A18D-24C25E0D47C2}" type="presParOf" srcId="{9C157097-F68A-4F13-96E4-159DE6F4804B}" destId="{7A14C315-34DC-4F33-8447-D4FD0163485B}" srcOrd="4" destOrd="0" presId="urn:microsoft.com/office/officeart/2005/8/layout/list1"/>
    <dgm:cxn modelId="{80216633-DD37-4FE0-8C97-93A79D716D2C}" type="presParOf" srcId="{7A14C315-34DC-4F33-8447-D4FD0163485B}" destId="{C8D7E0C2-BCD3-4DA8-A3BC-DD3BC14A4930}" srcOrd="0" destOrd="0" presId="urn:microsoft.com/office/officeart/2005/8/layout/list1"/>
    <dgm:cxn modelId="{E5AF0CEE-BE76-4628-9621-359624355BE9}" type="presParOf" srcId="{7A14C315-34DC-4F33-8447-D4FD0163485B}" destId="{4BBB8B15-A753-4AB6-993D-59118B7D9888}" srcOrd="1" destOrd="0" presId="urn:microsoft.com/office/officeart/2005/8/layout/list1"/>
    <dgm:cxn modelId="{4F1DB506-1699-45FB-A23A-FDCBA8546110}" type="presParOf" srcId="{9C157097-F68A-4F13-96E4-159DE6F4804B}" destId="{471E4B34-E1B0-4C42-8DD6-F3B4A194D56B}" srcOrd="5" destOrd="0" presId="urn:microsoft.com/office/officeart/2005/8/layout/list1"/>
    <dgm:cxn modelId="{E138837A-7583-46BB-A063-2085D1C5AFA5}" type="presParOf" srcId="{9C157097-F68A-4F13-96E4-159DE6F4804B}" destId="{8B447712-8F7A-4ED7-A0BE-9A8A1FCCF56B}" srcOrd="6" destOrd="0" presId="urn:microsoft.com/office/officeart/2005/8/layout/list1"/>
    <dgm:cxn modelId="{2875B6EE-8440-4A68-A6D8-39CB60A7BCB5}" type="presParOf" srcId="{9C157097-F68A-4F13-96E4-159DE6F4804B}" destId="{B5C46E1C-53ED-45E9-8EFC-B4B70CEB5F38}" srcOrd="7" destOrd="0" presId="urn:microsoft.com/office/officeart/2005/8/layout/list1"/>
    <dgm:cxn modelId="{8E245BF6-E48D-44F7-B3FA-06DD7BEFA3F5}" type="presParOf" srcId="{9C157097-F68A-4F13-96E4-159DE6F4804B}" destId="{B299FF2D-B184-480D-8305-9F943BB45381}" srcOrd="8" destOrd="0" presId="urn:microsoft.com/office/officeart/2005/8/layout/list1"/>
    <dgm:cxn modelId="{CD974B70-4A9B-46D9-AC8A-3432765895F8}" type="presParOf" srcId="{B299FF2D-B184-480D-8305-9F943BB45381}" destId="{929131BD-D50B-4C1E-A463-BFECFB3916F3}" srcOrd="0" destOrd="0" presId="urn:microsoft.com/office/officeart/2005/8/layout/list1"/>
    <dgm:cxn modelId="{1F33984A-6BB0-42F9-AD72-D84F24318B39}" type="presParOf" srcId="{B299FF2D-B184-480D-8305-9F943BB45381}" destId="{6135E214-828A-43F0-BDD6-117ECA8AB117}" srcOrd="1" destOrd="0" presId="urn:microsoft.com/office/officeart/2005/8/layout/list1"/>
    <dgm:cxn modelId="{8B38D877-8A3A-4D98-A226-B903280B22D4}" type="presParOf" srcId="{9C157097-F68A-4F13-96E4-159DE6F4804B}" destId="{855162C3-E372-44DF-9AAB-6592B3372C5E}" srcOrd="9" destOrd="0" presId="urn:microsoft.com/office/officeart/2005/8/layout/list1"/>
    <dgm:cxn modelId="{5E44B93F-AA93-4AD8-8C9A-73E977638F35}" type="presParOf" srcId="{9C157097-F68A-4F13-96E4-159DE6F4804B}" destId="{A303F796-9BE4-433E-9041-C6271117FED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97999F-CF09-44A1-8C87-05C2E67A2E11}" type="doc">
      <dgm:prSet loTypeId="urn:microsoft.com/office/officeart/2005/8/layout/vProcess5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A65C497-5743-444C-9883-D4D0515CF10A}">
      <dgm:prSet custT="1"/>
      <dgm:spPr/>
      <dgm:t>
        <a:bodyPr/>
        <a:lstStyle/>
        <a:p>
          <a:r>
            <a:rPr lang="en-US" sz="2800" dirty="0"/>
            <a:t>Find one example of a zero in SBC007 that we haven’t discussed</a:t>
          </a:r>
        </a:p>
      </dgm:t>
    </dgm:pt>
    <dgm:pt modelId="{1543FDE6-6F3E-4035-970C-E628E255EC84}" type="parTrans" cxnId="{72D864AB-6243-4BCE-A4DE-1D255DA9BF6F}">
      <dgm:prSet/>
      <dgm:spPr/>
      <dgm:t>
        <a:bodyPr/>
        <a:lstStyle/>
        <a:p>
          <a:endParaRPr lang="en-US"/>
        </a:p>
      </dgm:t>
    </dgm:pt>
    <dgm:pt modelId="{755C7A9C-CC19-494F-BC05-32590389DC00}" type="sibTrans" cxnId="{72D864AB-6243-4BCE-A4DE-1D255DA9BF6F}">
      <dgm:prSet/>
      <dgm:spPr/>
      <dgm:t>
        <a:bodyPr/>
        <a:lstStyle/>
        <a:p>
          <a:endParaRPr lang="en-US"/>
        </a:p>
      </dgm:t>
    </dgm:pt>
    <dgm:pt modelId="{1018076C-1043-468B-866E-08699F657487}">
      <dgm:prSet custT="1"/>
      <dgm:spPr/>
      <dgm:t>
        <a:bodyPr/>
        <a:lstStyle/>
        <a:p>
          <a:r>
            <a:rPr lang="en-US" sz="2800" dirty="0"/>
            <a:t>Create a coreference chain, including all mentions of the same referent within ten IUs</a:t>
          </a:r>
          <a:br>
            <a:rPr lang="en-US" sz="2800" dirty="0"/>
          </a:br>
          <a:r>
            <a:rPr lang="en-US" sz="2800" dirty="0"/>
            <a:t>(i.e. if the zero is on line 20, do lines 10-30)</a:t>
          </a:r>
        </a:p>
      </dgm:t>
    </dgm:pt>
    <dgm:pt modelId="{ED5B5AB4-660E-4B3F-8292-C4F4BDDA2C1E}" type="parTrans" cxnId="{F6E076F7-B971-4ABA-80A0-D360F8330D69}">
      <dgm:prSet/>
      <dgm:spPr/>
      <dgm:t>
        <a:bodyPr/>
        <a:lstStyle/>
        <a:p>
          <a:endParaRPr lang="en-US"/>
        </a:p>
      </dgm:t>
    </dgm:pt>
    <dgm:pt modelId="{979E8A0A-C6E4-4237-9586-ED6C10107DC4}" type="sibTrans" cxnId="{F6E076F7-B971-4ABA-80A0-D360F8330D69}">
      <dgm:prSet/>
      <dgm:spPr/>
      <dgm:t>
        <a:bodyPr/>
        <a:lstStyle/>
        <a:p>
          <a:endParaRPr lang="en-US"/>
        </a:p>
      </dgm:t>
    </dgm:pt>
    <dgm:pt modelId="{A173E902-F04D-4561-9A86-9F142CD31974}">
      <dgm:prSet custT="1"/>
      <dgm:spPr/>
      <dgm:t>
        <a:bodyPr/>
        <a:lstStyle/>
        <a:p>
          <a:r>
            <a:rPr lang="en-US" sz="2800" dirty="0"/>
            <a:t>Tell your partner a) why you think the speaker did not mention the referent specifically, and b) how you think the listener might figure out the referent</a:t>
          </a:r>
        </a:p>
      </dgm:t>
    </dgm:pt>
    <dgm:pt modelId="{0A026D30-5D4B-48CF-9AE5-87F40B1AFA72}" type="parTrans" cxnId="{C106AB2B-CB6C-4045-9997-CD904FF2770B}">
      <dgm:prSet/>
      <dgm:spPr/>
      <dgm:t>
        <a:bodyPr/>
        <a:lstStyle/>
        <a:p>
          <a:endParaRPr lang="en-US"/>
        </a:p>
      </dgm:t>
    </dgm:pt>
    <dgm:pt modelId="{F121F381-EEC7-4C97-A091-99F5CC85C9AA}" type="sibTrans" cxnId="{C106AB2B-CB6C-4045-9997-CD904FF2770B}">
      <dgm:prSet/>
      <dgm:spPr/>
      <dgm:t>
        <a:bodyPr/>
        <a:lstStyle/>
        <a:p>
          <a:endParaRPr lang="en-US"/>
        </a:p>
      </dgm:t>
    </dgm:pt>
    <dgm:pt modelId="{1E74876D-45E7-4253-8410-1DC8C923768E}">
      <dgm:prSet/>
      <dgm:spPr/>
      <dgm:t>
        <a:bodyPr/>
        <a:lstStyle/>
        <a:p>
          <a:r>
            <a:rPr lang="en-US"/>
            <a:t>Bonus: Why did the speaker not use a zero in other cases?</a:t>
          </a:r>
        </a:p>
      </dgm:t>
    </dgm:pt>
    <dgm:pt modelId="{4E48153A-5DCC-4F48-B245-A9E75F3BE252}" type="parTrans" cxnId="{E2F5E984-315E-4AEF-A706-A55BB9CDC531}">
      <dgm:prSet/>
      <dgm:spPr/>
      <dgm:t>
        <a:bodyPr/>
        <a:lstStyle/>
        <a:p>
          <a:endParaRPr lang="en-US"/>
        </a:p>
      </dgm:t>
    </dgm:pt>
    <dgm:pt modelId="{45B967A5-2F0E-4418-B9A2-4E5FF19E424A}" type="sibTrans" cxnId="{E2F5E984-315E-4AEF-A706-A55BB9CDC531}">
      <dgm:prSet/>
      <dgm:spPr/>
      <dgm:t>
        <a:bodyPr/>
        <a:lstStyle/>
        <a:p>
          <a:endParaRPr lang="en-US"/>
        </a:p>
      </dgm:t>
    </dgm:pt>
    <dgm:pt modelId="{7E77D44D-F4A7-40AD-A766-52174068DD28}" type="pres">
      <dgm:prSet presAssocID="{7597999F-CF09-44A1-8C87-05C2E67A2E11}" presName="outerComposite" presStyleCnt="0">
        <dgm:presLayoutVars>
          <dgm:chMax val="5"/>
          <dgm:dir/>
          <dgm:resizeHandles val="exact"/>
        </dgm:presLayoutVars>
      </dgm:prSet>
      <dgm:spPr/>
    </dgm:pt>
    <dgm:pt modelId="{C402CB9F-0307-4E69-B1F1-DADB42305340}" type="pres">
      <dgm:prSet presAssocID="{7597999F-CF09-44A1-8C87-05C2E67A2E11}" presName="dummyMaxCanvas" presStyleCnt="0">
        <dgm:presLayoutVars/>
      </dgm:prSet>
      <dgm:spPr/>
    </dgm:pt>
    <dgm:pt modelId="{2F687E90-6469-47ED-98DC-33180B4044C2}" type="pres">
      <dgm:prSet presAssocID="{7597999F-CF09-44A1-8C87-05C2E67A2E11}" presName="FourNodes_1" presStyleLbl="node1" presStyleIdx="0" presStyleCnt="4">
        <dgm:presLayoutVars>
          <dgm:bulletEnabled val="1"/>
        </dgm:presLayoutVars>
      </dgm:prSet>
      <dgm:spPr/>
    </dgm:pt>
    <dgm:pt modelId="{1897C7BA-684D-4FAD-A5F6-E69CAABC4689}" type="pres">
      <dgm:prSet presAssocID="{7597999F-CF09-44A1-8C87-05C2E67A2E11}" presName="FourNodes_2" presStyleLbl="node1" presStyleIdx="1" presStyleCnt="4" custScaleY="132094" custLinFactNeighborY="-9200">
        <dgm:presLayoutVars>
          <dgm:bulletEnabled val="1"/>
        </dgm:presLayoutVars>
      </dgm:prSet>
      <dgm:spPr/>
    </dgm:pt>
    <dgm:pt modelId="{A2205FC0-540F-479F-A982-9D0DE6C0EFB9}" type="pres">
      <dgm:prSet presAssocID="{7597999F-CF09-44A1-8C87-05C2E67A2E11}" presName="FourNodes_3" presStyleLbl="node1" presStyleIdx="2" presStyleCnt="4" custScaleY="133835">
        <dgm:presLayoutVars>
          <dgm:bulletEnabled val="1"/>
        </dgm:presLayoutVars>
      </dgm:prSet>
      <dgm:spPr/>
    </dgm:pt>
    <dgm:pt modelId="{6D969731-ECAE-4471-BBA5-D6EC9238A3B7}" type="pres">
      <dgm:prSet presAssocID="{7597999F-CF09-44A1-8C87-05C2E67A2E11}" presName="FourNodes_4" presStyleLbl="node1" presStyleIdx="3" presStyleCnt="4">
        <dgm:presLayoutVars>
          <dgm:bulletEnabled val="1"/>
        </dgm:presLayoutVars>
      </dgm:prSet>
      <dgm:spPr/>
    </dgm:pt>
    <dgm:pt modelId="{2DB749DD-F20E-4B43-BC74-326D10AFB0DF}" type="pres">
      <dgm:prSet presAssocID="{7597999F-CF09-44A1-8C87-05C2E67A2E11}" presName="FourConn_1-2" presStyleLbl="fgAccFollowNode1" presStyleIdx="0" presStyleCnt="3">
        <dgm:presLayoutVars>
          <dgm:bulletEnabled val="1"/>
        </dgm:presLayoutVars>
      </dgm:prSet>
      <dgm:spPr/>
    </dgm:pt>
    <dgm:pt modelId="{86218FAE-22AB-4862-BBF7-60C43138D2C3}" type="pres">
      <dgm:prSet presAssocID="{7597999F-CF09-44A1-8C87-05C2E67A2E11}" presName="FourConn_2-3" presStyleLbl="fgAccFollowNode1" presStyleIdx="1" presStyleCnt="3">
        <dgm:presLayoutVars>
          <dgm:bulletEnabled val="1"/>
        </dgm:presLayoutVars>
      </dgm:prSet>
      <dgm:spPr/>
    </dgm:pt>
    <dgm:pt modelId="{8B60E0CC-D0BC-48D4-AC49-36CB8F4C8FF6}" type="pres">
      <dgm:prSet presAssocID="{7597999F-CF09-44A1-8C87-05C2E67A2E11}" presName="FourConn_3-4" presStyleLbl="fgAccFollowNode1" presStyleIdx="2" presStyleCnt="3">
        <dgm:presLayoutVars>
          <dgm:bulletEnabled val="1"/>
        </dgm:presLayoutVars>
      </dgm:prSet>
      <dgm:spPr/>
    </dgm:pt>
    <dgm:pt modelId="{4558B85A-F35E-4DB9-A61A-E4B3917D1FA7}" type="pres">
      <dgm:prSet presAssocID="{7597999F-CF09-44A1-8C87-05C2E67A2E11}" presName="FourNodes_1_text" presStyleLbl="node1" presStyleIdx="3" presStyleCnt="4">
        <dgm:presLayoutVars>
          <dgm:bulletEnabled val="1"/>
        </dgm:presLayoutVars>
      </dgm:prSet>
      <dgm:spPr/>
    </dgm:pt>
    <dgm:pt modelId="{E2B3DDC4-CCDE-4366-9F01-E8085FB20575}" type="pres">
      <dgm:prSet presAssocID="{7597999F-CF09-44A1-8C87-05C2E67A2E11}" presName="FourNodes_2_text" presStyleLbl="node1" presStyleIdx="3" presStyleCnt="4">
        <dgm:presLayoutVars>
          <dgm:bulletEnabled val="1"/>
        </dgm:presLayoutVars>
      </dgm:prSet>
      <dgm:spPr/>
    </dgm:pt>
    <dgm:pt modelId="{B44C61AC-7C7A-4FB8-8292-650B2BC9D7BF}" type="pres">
      <dgm:prSet presAssocID="{7597999F-CF09-44A1-8C87-05C2E67A2E11}" presName="FourNodes_3_text" presStyleLbl="node1" presStyleIdx="3" presStyleCnt="4">
        <dgm:presLayoutVars>
          <dgm:bulletEnabled val="1"/>
        </dgm:presLayoutVars>
      </dgm:prSet>
      <dgm:spPr/>
    </dgm:pt>
    <dgm:pt modelId="{B77DC0BD-F070-472F-9ED6-145647CC9455}" type="pres">
      <dgm:prSet presAssocID="{7597999F-CF09-44A1-8C87-05C2E67A2E1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106AB2B-CB6C-4045-9997-CD904FF2770B}" srcId="{7597999F-CF09-44A1-8C87-05C2E67A2E11}" destId="{A173E902-F04D-4561-9A86-9F142CD31974}" srcOrd="2" destOrd="0" parTransId="{0A026D30-5D4B-48CF-9AE5-87F40B1AFA72}" sibTransId="{F121F381-EEC7-4C97-A091-99F5CC85C9AA}"/>
    <dgm:cxn modelId="{F0980241-1553-48C3-BC22-ED036B00CF23}" type="presOf" srcId="{1E74876D-45E7-4253-8410-1DC8C923768E}" destId="{6D969731-ECAE-4471-BBA5-D6EC9238A3B7}" srcOrd="0" destOrd="0" presId="urn:microsoft.com/office/officeart/2005/8/layout/vProcess5"/>
    <dgm:cxn modelId="{1B527B45-B50E-4755-849A-67BBD43B1D42}" type="presOf" srcId="{A173E902-F04D-4561-9A86-9F142CD31974}" destId="{B44C61AC-7C7A-4FB8-8292-650B2BC9D7BF}" srcOrd="1" destOrd="0" presId="urn:microsoft.com/office/officeart/2005/8/layout/vProcess5"/>
    <dgm:cxn modelId="{CF98C147-BAED-4C89-98C8-7B73CD937723}" type="presOf" srcId="{2A65C497-5743-444C-9883-D4D0515CF10A}" destId="{4558B85A-F35E-4DB9-A61A-E4B3917D1FA7}" srcOrd="1" destOrd="0" presId="urn:microsoft.com/office/officeart/2005/8/layout/vProcess5"/>
    <dgm:cxn modelId="{BBBDF967-2902-4C42-960E-6154E3CD31B5}" type="presOf" srcId="{F121F381-EEC7-4C97-A091-99F5CC85C9AA}" destId="{8B60E0CC-D0BC-48D4-AC49-36CB8F4C8FF6}" srcOrd="0" destOrd="0" presId="urn:microsoft.com/office/officeart/2005/8/layout/vProcess5"/>
    <dgm:cxn modelId="{86DE4C52-5F6F-493F-82D6-79F4AA00F7A9}" type="presOf" srcId="{1018076C-1043-468B-866E-08699F657487}" destId="{E2B3DDC4-CCDE-4366-9F01-E8085FB20575}" srcOrd="1" destOrd="0" presId="urn:microsoft.com/office/officeart/2005/8/layout/vProcess5"/>
    <dgm:cxn modelId="{2B376C53-8F00-44CA-BE7A-D4F92712CE24}" type="presOf" srcId="{979E8A0A-C6E4-4237-9586-ED6C10107DC4}" destId="{86218FAE-22AB-4862-BBF7-60C43138D2C3}" srcOrd="0" destOrd="0" presId="urn:microsoft.com/office/officeart/2005/8/layout/vProcess5"/>
    <dgm:cxn modelId="{5B595459-DD2D-4624-9C8A-98184561DB1A}" type="presOf" srcId="{755C7A9C-CC19-494F-BC05-32590389DC00}" destId="{2DB749DD-F20E-4B43-BC74-326D10AFB0DF}" srcOrd="0" destOrd="0" presId="urn:microsoft.com/office/officeart/2005/8/layout/vProcess5"/>
    <dgm:cxn modelId="{E2F5E984-315E-4AEF-A706-A55BB9CDC531}" srcId="{7597999F-CF09-44A1-8C87-05C2E67A2E11}" destId="{1E74876D-45E7-4253-8410-1DC8C923768E}" srcOrd="3" destOrd="0" parTransId="{4E48153A-5DCC-4F48-B245-A9E75F3BE252}" sibTransId="{45B967A5-2F0E-4418-B9A2-4E5FF19E424A}"/>
    <dgm:cxn modelId="{61A33CA0-C01E-4FD0-B47A-9BDCBF34F77B}" type="presOf" srcId="{1018076C-1043-468B-866E-08699F657487}" destId="{1897C7BA-684D-4FAD-A5F6-E69CAABC4689}" srcOrd="0" destOrd="0" presId="urn:microsoft.com/office/officeart/2005/8/layout/vProcess5"/>
    <dgm:cxn modelId="{72D864AB-6243-4BCE-A4DE-1D255DA9BF6F}" srcId="{7597999F-CF09-44A1-8C87-05C2E67A2E11}" destId="{2A65C497-5743-444C-9883-D4D0515CF10A}" srcOrd="0" destOrd="0" parTransId="{1543FDE6-6F3E-4035-970C-E628E255EC84}" sibTransId="{755C7A9C-CC19-494F-BC05-32590389DC00}"/>
    <dgm:cxn modelId="{47BC4BB2-F011-4FF8-9766-7BA962A74BA0}" type="presOf" srcId="{7597999F-CF09-44A1-8C87-05C2E67A2E11}" destId="{7E77D44D-F4A7-40AD-A766-52174068DD28}" srcOrd="0" destOrd="0" presId="urn:microsoft.com/office/officeart/2005/8/layout/vProcess5"/>
    <dgm:cxn modelId="{2B2CC1CB-7379-411A-9490-FC682DF9470B}" type="presOf" srcId="{1E74876D-45E7-4253-8410-1DC8C923768E}" destId="{B77DC0BD-F070-472F-9ED6-145647CC9455}" srcOrd="1" destOrd="0" presId="urn:microsoft.com/office/officeart/2005/8/layout/vProcess5"/>
    <dgm:cxn modelId="{55C6B6DD-5BC9-4928-AA2B-BC49A7D7F8F5}" type="presOf" srcId="{2A65C497-5743-444C-9883-D4D0515CF10A}" destId="{2F687E90-6469-47ED-98DC-33180B4044C2}" srcOrd="0" destOrd="0" presId="urn:microsoft.com/office/officeart/2005/8/layout/vProcess5"/>
    <dgm:cxn modelId="{7D8288E9-389D-4460-A7D6-C29F6F105D51}" type="presOf" srcId="{A173E902-F04D-4561-9A86-9F142CD31974}" destId="{A2205FC0-540F-479F-A982-9D0DE6C0EFB9}" srcOrd="0" destOrd="0" presId="urn:microsoft.com/office/officeart/2005/8/layout/vProcess5"/>
    <dgm:cxn modelId="{F6E076F7-B971-4ABA-80A0-D360F8330D69}" srcId="{7597999F-CF09-44A1-8C87-05C2E67A2E11}" destId="{1018076C-1043-468B-866E-08699F657487}" srcOrd="1" destOrd="0" parTransId="{ED5B5AB4-660E-4B3F-8292-C4F4BDDA2C1E}" sibTransId="{979E8A0A-C6E4-4237-9586-ED6C10107DC4}"/>
    <dgm:cxn modelId="{847A2112-16D3-42CA-A7C7-3300D0257D67}" type="presParOf" srcId="{7E77D44D-F4A7-40AD-A766-52174068DD28}" destId="{C402CB9F-0307-4E69-B1F1-DADB42305340}" srcOrd="0" destOrd="0" presId="urn:microsoft.com/office/officeart/2005/8/layout/vProcess5"/>
    <dgm:cxn modelId="{7A63AE27-44BE-4FCF-8C4B-EC91CB3D622D}" type="presParOf" srcId="{7E77D44D-F4A7-40AD-A766-52174068DD28}" destId="{2F687E90-6469-47ED-98DC-33180B4044C2}" srcOrd="1" destOrd="0" presId="urn:microsoft.com/office/officeart/2005/8/layout/vProcess5"/>
    <dgm:cxn modelId="{616D1EA8-DCF7-47FF-A89C-BC05E3E824A2}" type="presParOf" srcId="{7E77D44D-F4A7-40AD-A766-52174068DD28}" destId="{1897C7BA-684D-4FAD-A5F6-E69CAABC4689}" srcOrd="2" destOrd="0" presId="urn:microsoft.com/office/officeart/2005/8/layout/vProcess5"/>
    <dgm:cxn modelId="{E6BA9CFC-EB12-4858-8171-B18CD1C0CBC8}" type="presParOf" srcId="{7E77D44D-F4A7-40AD-A766-52174068DD28}" destId="{A2205FC0-540F-479F-A982-9D0DE6C0EFB9}" srcOrd="3" destOrd="0" presId="urn:microsoft.com/office/officeart/2005/8/layout/vProcess5"/>
    <dgm:cxn modelId="{1BD39E2F-CD14-459E-B874-16BF23255DA8}" type="presParOf" srcId="{7E77D44D-F4A7-40AD-A766-52174068DD28}" destId="{6D969731-ECAE-4471-BBA5-D6EC9238A3B7}" srcOrd="4" destOrd="0" presId="urn:microsoft.com/office/officeart/2005/8/layout/vProcess5"/>
    <dgm:cxn modelId="{9BDA9F5C-111D-40CB-8377-6D0686C36D1C}" type="presParOf" srcId="{7E77D44D-F4A7-40AD-A766-52174068DD28}" destId="{2DB749DD-F20E-4B43-BC74-326D10AFB0DF}" srcOrd="5" destOrd="0" presId="urn:microsoft.com/office/officeart/2005/8/layout/vProcess5"/>
    <dgm:cxn modelId="{F149B8D4-7271-4696-9E4C-67120D26D0D2}" type="presParOf" srcId="{7E77D44D-F4A7-40AD-A766-52174068DD28}" destId="{86218FAE-22AB-4862-BBF7-60C43138D2C3}" srcOrd="6" destOrd="0" presId="urn:microsoft.com/office/officeart/2005/8/layout/vProcess5"/>
    <dgm:cxn modelId="{528843F9-9D75-4C62-A7DA-EC2E00326874}" type="presParOf" srcId="{7E77D44D-F4A7-40AD-A766-52174068DD28}" destId="{8B60E0CC-D0BC-48D4-AC49-36CB8F4C8FF6}" srcOrd="7" destOrd="0" presId="urn:microsoft.com/office/officeart/2005/8/layout/vProcess5"/>
    <dgm:cxn modelId="{2D1E24EE-6993-476F-9E23-DCA6E59AA359}" type="presParOf" srcId="{7E77D44D-F4A7-40AD-A766-52174068DD28}" destId="{4558B85A-F35E-4DB9-A61A-E4B3917D1FA7}" srcOrd="8" destOrd="0" presId="urn:microsoft.com/office/officeart/2005/8/layout/vProcess5"/>
    <dgm:cxn modelId="{9B0B2386-B1DD-496C-98D8-1FB818CB7C0F}" type="presParOf" srcId="{7E77D44D-F4A7-40AD-A766-52174068DD28}" destId="{E2B3DDC4-CCDE-4366-9F01-E8085FB20575}" srcOrd="9" destOrd="0" presId="urn:microsoft.com/office/officeart/2005/8/layout/vProcess5"/>
    <dgm:cxn modelId="{0C1108D9-7FAC-4D13-A200-CF2A7EC83D72}" type="presParOf" srcId="{7E77D44D-F4A7-40AD-A766-52174068DD28}" destId="{B44C61AC-7C7A-4FB8-8292-650B2BC9D7BF}" srcOrd="10" destOrd="0" presId="urn:microsoft.com/office/officeart/2005/8/layout/vProcess5"/>
    <dgm:cxn modelId="{4CB4AEC6-04C7-40F5-807E-772BFD4F25A2}" type="presParOf" srcId="{7E77D44D-F4A7-40AD-A766-52174068DD28}" destId="{B77DC0BD-F070-472F-9ED6-145647CC945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C4472-AD62-47C8-B098-7D75A8915379}">
      <dsp:nvSpPr>
        <dsp:cNvPr id="0" name=""/>
        <dsp:cNvSpPr/>
      </dsp:nvSpPr>
      <dsp:spPr>
        <a:xfrm>
          <a:off x="0" y="316740"/>
          <a:ext cx="6900512" cy="1885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37388" rIns="53555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HK" sz="2100" kern="1200" dirty="0"/>
            <a:t>Noun phrase with relative clause: </a:t>
          </a:r>
          <a:r>
            <a:rPr lang="en-US" altLang="zh-HK" sz="2100" i="1" kern="1200" dirty="0"/>
            <a:t>The person who stole the watch</a:t>
          </a:r>
          <a:endParaRPr lang="zh-HK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HK" sz="2100" kern="1200" dirty="0"/>
            <a:t>Noun phrase with adjective: </a:t>
          </a:r>
          <a:r>
            <a:rPr lang="en-US" altLang="zh-HK" sz="2100" i="1" kern="1200" dirty="0"/>
            <a:t>The funny person</a:t>
          </a:r>
          <a:r>
            <a:rPr lang="en-US" altLang="zh-HK" sz="2100" kern="1200" dirty="0"/>
            <a:t> </a:t>
          </a:r>
          <a:endParaRPr lang="zh-HK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HK" sz="2100" kern="1200" dirty="0"/>
            <a:t>Proper name: </a:t>
          </a:r>
          <a:r>
            <a:rPr lang="en-US" altLang="zh-HK" sz="2100" i="1" kern="1200" dirty="0"/>
            <a:t>Mary</a:t>
          </a:r>
          <a:endParaRPr lang="zh-HK" altLang="en-US" sz="2100" kern="1200" dirty="0"/>
        </a:p>
      </dsp:txBody>
      <dsp:txXfrm>
        <a:off x="0" y="316740"/>
        <a:ext cx="6900512" cy="1885275"/>
      </dsp:txXfrm>
    </dsp:sp>
    <dsp:sp modelId="{686E1C7D-A101-4D83-B194-259251132E6D}">
      <dsp:nvSpPr>
        <dsp:cNvPr id="0" name=""/>
        <dsp:cNvSpPr/>
      </dsp:nvSpPr>
      <dsp:spPr>
        <a:xfrm>
          <a:off x="345025" y="6780"/>
          <a:ext cx="4830358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500" kern="1200" dirty="0"/>
            <a:t>Full noun phrases</a:t>
          </a:r>
          <a:endParaRPr lang="zh-HK" altLang="en-US" sz="2500" kern="1200" dirty="0"/>
        </a:p>
      </dsp:txBody>
      <dsp:txXfrm>
        <a:off x="375287" y="37042"/>
        <a:ext cx="4769834" cy="559396"/>
      </dsp:txXfrm>
    </dsp:sp>
    <dsp:sp modelId="{8B447712-8F7A-4ED7-A0BE-9A8A1FCCF56B}">
      <dsp:nvSpPr>
        <dsp:cNvPr id="0" name=""/>
        <dsp:cNvSpPr/>
      </dsp:nvSpPr>
      <dsp:spPr>
        <a:xfrm>
          <a:off x="0" y="2625375"/>
          <a:ext cx="6900512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37388" rIns="53555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HK" sz="2100" kern="1200" dirty="0"/>
            <a:t>Demonstrative pronoun: </a:t>
          </a:r>
          <a:r>
            <a:rPr lang="en-US" altLang="zh-HK" sz="2100" i="1" kern="1200" dirty="0"/>
            <a:t>That</a:t>
          </a:r>
          <a:r>
            <a:rPr lang="en-US" altLang="zh-HK" sz="2100" i="0" kern="1200" dirty="0"/>
            <a:t>, </a:t>
          </a:r>
          <a:r>
            <a:rPr lang="en-US" altLang="zh-HK" sz="2100" i="1" kern="1200" dirty="0"/>
            <a:t>these</a:t>
          </a:r>
          <a:endParaRPr lang="zh-HK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100" kern="1200" dirty="0"/>
            <a:t>Personal pronoun:</a:t>
          </a:r>
          <a:r>
            <a:rPr lang="zh-TW" altLang="en-US" sz="2100" kern="1200" dirty="0"/>
            <a:t> </a:t>
          </a:r>
          <a:r>
            <a:rPr lang="en-US" altLang="zh-TW" sz="2100" i="1" kern="1200" dirty="0"/>
            <a:t>She</a:t>
          </a:r>
          <a:r>
            <a:rPr lang="en-US" altLang="zh-TW" sz="2100" i="0" kern="1200" dirty="0"/>
            <a:t>, </a:t>
          </a:r>
          <a:r>
            <a:rPr lang="en-US" altLang="zh-TW" sz="2100" i="1" kern="1200" dirty="0"/>
            <a:t>it</a:t>
          </a:r>
          <a:endParaRPr lang="zh-HK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HK" altLang="en-US" sz="2100" kern="1200" dirty="0"/>
        </a:p>
      </dsp:txBody>
      <dsp:txXfrm>
        <a:off x="0" y="2625375"/>
        <a:ext cx="6900512" cy="1587600"/>
      </dsp:txXfrm>
    </dsp:sp>
    <dsp:sp modelId="{4BBB8B15-A753-4AB6-993D-59118B7D9888}">
      <dsp:nvSpPr>
        <dsp:cNvPr id="0" name=""/>
        <dsp:cNvSpPr/>
      </dsp:nvSpPr>
      <dsp:spPr>
        <a:xfrm>
          <a:off x="345025" y="2315415"/>
          <a:ext cx="4830358" cy="6199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500" kern="1200" dirty="0"/>
            <a:t>Pronouns</a:t>
          </a:r>
          <a:endParaRPr lang="zh-HK" altLang="en-US" sz="2500" kern="1200" dirty="0"/>
        </a:p>
      </dsp:txBody>
      <dsp:txXfrm>
        <a:off x="375287" y="2345677"/>
        <a:ext cx="4769834" cy="559396"/>
      </dsp:txXfrm>
    </dsp:sp>
    <dsp:sp modelId="{A303F796-9BE4-433E-9041-C6271117FEDB}">
      <dsp:nvSpPr>
        <dsp:cNvPr id="0" name=""/>
        <dsp:cNvSpPr/>
      </dsp:nvSpPr>
      <dsp:spPr>
        <a:xfrm>
          <a:off x="0" y="4636335"/>
          <a:ext cx="6900512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37388" rIns="53555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HK" sz="2100" kern="1200" dirty="0"/>
            <a:t>Can we go smaller?</a:t>
          </a:r>
          <a:endParaRPr lang="zh-HK" altLang="en-US" sz="2100" kern="1200" dirty="0"/>
        </a:p>
      </dsp:txBody>
      <dsp:txXfrm>
        <a:off x="0" y="4636335"/>
        <a:ext cx="6900512" cy="893025"/>
      </dsp:txXfrm>
    </dsp:sp>
    <dsp:sp modelId="{6135E214-828A-43F0-BDD6-117ECA8AB117}">
      <dsp:nvSpPr>
        <dsp:cNvPr id="0" name=""/>
        <dsp:cNvSpPr/>
      </dsp:nvSpPr>
      <dsp:spPr>
        <a:xfrm>
          <a:off x="345025" y="4326375"/>
          <a:ext cx="4830358" cy="6199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500" kern="1200" dirty="0"/>
            <a:t>?</a:t>
          </a:r>
          <a:endParaRPr lang="zh-HK" altLang="en-US" sz="2500" kern="1200" dirty="0"/>
        </a:p>
      </dsp:txBody>
      <dsp:txXfrm>
        <a:off x="375287" y="4356637"/>
        <a:ext cx="4769834" cy="559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87E90-6469-47ED-98DC-33180B4044C2}">
      <dsp:nvSpPr>
        <dsp:cNvPr id="0" name=""/>
        <dsp:cNvSpPr/>
      </dsp:nvSpPr>
      <dsp:spPr>
        <a:xfrm>
          <a:off x="0" y="0"/>
          <a:ext cx="9604744" cy="11555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Find one example of a zero in SBC007 that we haven’t discussed</a:t>
          </a:r>
        </a:p>
      </dsp:txBody>
      <dsp:txXfrm>
        <a:off x="33845" y="33845"/>
        <a:ext cx="8260175" cy="1087856"/>
      </dsp:txXfrm>
    </dsp:sp>
    <dsp:sp modelId="{1897C7BA-684D-4FAD-A5F6-E69CAABC4689}">
      <dsp:nvSpPr>
        <dsp:cNvPr id="0" name=""/>
        <dsp:cNvSpPr/>
      </dsp:nvSpPr>
      <dsp:spPr>
        <a:xfrm>
          <a:off x="804397" y="1073905"/>
          <a:ext cx="9604744" cy="1526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Create a coreference chain, including all mentions of the same referent within ten IUs</a:t>
          </a:r>
          <a:br>
            <a:rPr lang="en-US" sz="2800" kern="1200" dirty="0"/>
          </a:br>
          <a:r>
            <a:rPr lang="en-US" sz="2800" kern="1200" dirty="0"/>
            <a:t>(i.e. if the zero is on line 20, do lines 10-30)</a:t>
          </a:r>
        </a:p>
      </dsp:txBody>
      <dsp:txXfrm>
        <a:off x="849104" y="1118612"/>
        <a:ext cx="7959828" cy="1436993"/>
      </dsp:txXfrm>
    </dsp:sp>
    <dsp:sp modelId="{A2205FC0-540F-479F-A982-9D0DE6C0EFB9}">
      <dsp:nvSpPr>
        <dsp:cNvPr id="0" name=""/>
        <dsp:cNvSpPr/>
      </dsp:nvSpPr>
      <dsp:spPr>
        <a:xfrm>
          <a:off x="1596788" y="2535802"/>
          <a:ext cx="9604744" cy="154652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Tell your partner a) why you think the speaker did not mention the referent specifically, and b) how you think the listener might figure out the referent</a:t>
          </a:r>
        </a:p>
      </dsp:txBody>
      <dsp:txXfrm>
        <a:off x="1642084" y="2581098"/>
        <a:ext cx="7970656" cy="1455933"/>
      </dsp:txXfrm>
    </dsp:sp>
    <dsp:sp modelId="{6D969731-ECAE-4471-BBA5-D6EC9238A3B7}">
      <dsp:nvSpPr>
        <dsp:cNvPr id="0" name=""/>
        <dsp:cNvSpPr/>
      </dsp:nvSpPr>
      <dsp:spPr>
        <a:xfrm>
          <a:off x="2401186" y="4096937"/>
          <a:ext cx="9604744" cy="11555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Bonus: Why did the speaker not use a zero in other cases?</a:t>
          </a:r>
        </a:p>
      </dsp:txBody>
      <dsp:txXfrm>
        <a:off x="2435031" y="4130782"/>
        <a:ext cx="7981552" cy="1087856"/>
      </dsp:txXfrm>
    </dsp:sp>
    <dsp:sp modelId="{2DB749DD-F20E-4B43-BC74-326D10AFB0DF}">
      <dsp:nvSpPr>
        <dsp:cNvPr id="0" name=""/>
        <dsp:cNvSpPr/>
      </dsp:nvSpPr>
      <dsp:spPr>
        <a:xfrm>
          <a:off x="8853639" y="885043"/>
          <a:ext cx="751105" cy="75110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9022638" y="885043"/>
        <a:ext cx="413107" cy="565207"/>
      </dsp:txXfrm>
    </dsp:sp>
    <dsp:sp modelId="{86218FAE-22AB-4862-BBF7-60C43138D2C3}">
      <dsp:nvSpPr>
        <dsp:cNvPr id="0" name=""/>
        <dsp:cNvSpPr/>
      </dsp:nvSpPr>
      <dsp:spPr>
        <a:xfrm>
          <a:off x="9658036" y="2250689"/>
          <a:ext cx="751105" cy="75110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9827035" y="2250689"/>
        <a:ext cx="413107" cy="565207"/>
      </dsp:txXfrm>
    </dsp:sp>
    <dsp:sp modelId="{8B60E0CC-D0BC-48D4-AC49-36CB8F4C8FF6}">
      <dsp:nvSpPr>
        <dsp:cNvPr id="0" name=""/>
        <dsp:cNvSpPr/>
      </dsp:nvSpPr>
      <dsp:spPr>
        <a:xfrm>
          <a:off x="10450428" y="3616335"/>
          <a:ext cx="751105" cy="75110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10619427" y="3616335"/>
        <a:ext cx="413107" cy="5652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9T12:36:02.4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272 290,'0'4,"1"0,0 0,0 1,0-1,0 0,1-1,-1 1,1 0,0 0,4 5,27 33,-29-38,1 1,0-1,0 0,1 0,-1-1,1 1,0-1,0-1,0 1,0-1,0 0,1 0,-1-1,1 0,-1 0,1 0,-1-1,1 0,-1 0,1-1,-1 0,1 0,9-3,-14 3,1-1,-1 1,0-1,0 1,0-1,0 0,0 0,0 0,0 0,-1 0,1 0,-1-1,1 1,-1 0,0-1,0 1,0-1,0 1,-1-1,1-4,1-6,0 1,-2-1,0-14,0 14,0-22,1 10,-1-1,-1 1,-9-45,8 64,0-1,-1 1,0 0,0 0,0 0,-1 0,0 0,0 1,-1 0,1 0,-1 0,0 0,-1 1,1 0,-1 0,0 0,1 1,-2-1,1 2,0-1,-1 1,1 0,-1 0,0 0,1 1,-1 0,0 1,0-1,0 1,1 1,-1-1,0 1,0 1,0-1,-10 5,9-3,1 1,0 0,0 1,0 0,1 0,0 0,0 1,0 0,1 0,-8 11,-2 6,-21 45,21-37,14-30,-103 225,93-198,2-1,1 2,2-1,0 1,2 0,-1 44,5-68,0 0,1 0,-1 0,1-1,0 1,0 0,0-1,1 1,0 0,0-1,0 0,0 1,4 4,-4-6,1-1,0 1,0-1,0 1,0-1,0 0,1 0,-1-1,1 1,-1-1,1 1,-1-1,1 0,0 0,0-1,-1 1,6-1,-5 1,0-1,0 0,1 0,-1 0,0 0,1-1,-1 0,0 0,0 0,0 0,0-1,0 0,0 1,0-2,0 1,5-4,-4 1,0-1,0 1,-1-1,0 0,0 0,0 0,-1-1,1 1,1-9,-1 5,39-107,-37 96,-1 1,0-1,2-40,-7 37,-2 0,0 0,-1 1,-1-1,-8-25,2 27,4 18,-1 14,2 10,2 1,0 0,2 0,1 39,0-23,1 175,-1-211,0 1,0-1,0 0,0 1,1-1,-1 1,0-1,0 0,1 0,-1 1,1-1,0 2,-1-3,0 0,1 0,-1 0,0 0,0 0,1 0,-1 1,0-1,0 0,1 0,-1 0,0 0,0 0,1 0,-1 0,0 0,0 0,1 0,-1 0,0 0,0 0,0-1,1 1,-1 0,0 0,0 0,1 0,-1 0,0 0,0-1,0 1,1 0,-1 0,0 0,0 0,0-1,20-30,-7 6,-1-1,-1 0,-1-1,-2 0,-1 0,-1-1,-1 0,-1 0,-2-1,-1 1,-3-39,-3 41,5 25,0 0,0 0,0 1,0-1,0 0,-1 0,1 0,0 0,-1 0,1 1,0-1,-1 0,1 0,-1 0,1 1,-1-1,0 0,1 1,-1-1,0 1,1-1,-1 0,0 1,-1-1,1 1,0 1,1-1,-1 1,1-1,-1 1,0-1,1 1,0 0,-1-1,1 1,-1 0,1-1,0 1,-1 0,1 0,0-1,0 1,0 0,-1 0,1-1,0 2,-2 21,2-19,-2 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9T12:36:05.0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0 182,'1'11,"0"0,1 0,0 0,5 15,0 4,6 21,1 0,3-1,1-1,3 0,2-2,30 46,-37-60,4 8,-19-39,0 0,1 0,-1 0,1 0,-1 0,1 0,0 0,0-1,0 1,0-1,0 1,4 1,-5-3,-1 0,1 0,-1 0,1 0,-1 0,1 0,0 0,-1 0,1 0,-1 0,1 0,-1 0,1 0,0-1,-1 1,1 0,-1 0,1-1,-1 1,1 0,-1-1,0 1,1-1,-1 1,1 0,-1-1,0 1,1-1,-1 1,0-1,1 1,-1-1,0 1,0-1,0 0,0 1,1-1,-1 0,5-26,-5 25,4-38,-3 0,-1-1,-2 1,-10-53,-44-155,53 236,-1 0,0 1,0 0,-1 0,-1 0,0 0,0 1,-1 0,-11-12,17 21,1 0,-1 0,0 0,1 1,-1-1,0 0,0 0,0 1,0-1,1 1,-1-1,0 1,0-1,0 1,0 0,0-1,-1 1,1 0,-1 0,2 0,-1 0,0 0,1 1,-1-1,1 0,-1 1,1-1,-1 1,1-1,-1 0,1 1,-1-1,1 1,0-1,-1 1,1 0,0-1,-1 1,1-1,0 1,0-1,-1 2,0 6,-1-1,2 0,-1 1,1 7,0-10,0 5,4 191,-2-188,1-1,0 0,0 0,1 0,1 0,0-1,13 20,-18-30,0 0,0-1,1 1,-1 0,0-1,0 1,1-1,-1 1,1-1,-1 1,0-1,1 1,-1-1,1 1,-1-1,1 1,0-1,-1 0,1 1,-1-1,1 0,0 0,-1 1,1-1,-1 0,1 0,0 0,-1 0,1 0,0 0,-1 0,1 0,0 0,-1 0,1 0,0 0,-1-1,1 1,0 0,-1 0,1-1,-1 1,1 0,-1-1,1 1,-1 0,1-1,-1 1,1-1,3-4,-1 1,1-1,-1 0,4-9,-6 13,17-42,-1-1,-2-1,-2-1,7-47,-15 64,0 1,-2-1,-2 0,-1-40,0 94,-1 0,-1 0,-1 0,-1 0,-1 0,-15 40,-55 152,52-154,-4 1,21-52,0 1,1-1,1 1,-6 24,11-61,1-37,-3 56,1 0,-1 1,1-1,-1 1,-1-1,1 1,-1 0,1-1,-1 1,-3-5,4 8,0 0,1 0,-1 0,1 0,-1 0,0 0,0 1,1-1,-1 0,0 0,0 1,0-1,0 1,0-1,0 1,0-1,0 1,0-1,0 1,0 0,0 0,0 0,0-1,0 1,0 0,0 0,0 0,0 1,-1-1,1 0,0 0,-1 1,0 0,0 0,0 1,1-1,-1 0,1 1,-1-1,1 1,0-1,-1 1,1 0,0 0,0-1,0 1,0 0,0 0,0 3,-2 9,0 1,1 0,0 0,2-1,0 24,1-22,-1 1,0-1,-6 31,6-46,0-1,0 1,0-1,0 1,0-1,0 1,0-1,-1 1,1-1,0 1,0-1,0 1,0-1,-1 1,1-1,0 1,0-1,-1 0,1 1,0-1,-1 0,1 1,0-1,-1 0,1 1,-1-1,1 0,0 0,-1 1,1-1,-1 0,1 0,-1 0,0 1,-3-6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53662C-7F0E-43BB-A567-1B182FBD6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2B2369-4987-44CF-AE9A-B8BF82897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396CF9-CB66-49DE-B1A4-A9D7FA18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4A8E-46DC-4EEC-AA95-5587BB67D682}" type="datetimeFigureOut">
              <a:rPr lang="zh-HK" altLang="en-US" smtClean="0"/>
              <a:t>1/2/2023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6BAE9B-F922-431E-92BC-451811E8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9944F7-49BE-4712-826C-E8151B6C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7599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7FAA9-22D0-4E46-B933-1BA3AFA89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4736438-9B45-4E02-8ACB-4C3BCC1F4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29A068-59A6-4FB7-BB15-9DBE9A99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4A8E-46DC-4EEC-AA95-5587BB67D682}" type="datetimeFigureOut">
              <a:rPr lang="zh-HK" altLang="en-US" smtClean="0"/>
              <a:t>1/2/2023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0132F1-1463-47DE-90AB-2130ABA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56F532-6390-4844-8B47-664A7CC4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8189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926228-0E03-4E01-BA27-9A73899E4E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12AFDF7-7476-4905-B319-7D6AC8F13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3A0FE4-714D-4894-82AD-DF31CB4A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4A8E-46DC-4EEC-AA95-5587BB67D682}" type="datetimeFigureOut">
              <a:rPr lang="zh-HK" altLang="en-US" smtClean="0"/>
              <a:t>1/2/2023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D598E7-DE01-4CE9-9A27-EB14F3B25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B28E15-822D-4127-9513-97E264BC9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5088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4E0FE6-A4FD-448F-9CB9-3932A5760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C0149A-2D87-455E-AC0B-008C4AF7E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5E6585-DB96-4358-A580-0B6E3A4C5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4A8E-46DC-4EEC-AA95-5587BB67D682}" type="datetimeFigureOut">
              <a:rPr lang="zh-HK" altLang="en-US" smtClean="0"/>
              <a:t>1/2/2023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1A05F67-4214-47E6-A8D0-DEEA1C10E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9BE9B2-EBDD-4CBB-A8B8-8FC12FE9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50208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735774-52FA-4B9B-9858-83CE0E871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0FA4F2-4D9F-433C-9FA6-1B9B4D1F7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BB8415-F5A2-4D58-82D1-CE685F2F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4A8E-46DC-4EEC-AA95-5587BB67D682}" type="datetimeFigureOut">
              <a:rPr lang="zh-HK" altLang="en-US" smtClean="0"/>
              <a:t>1/2/2023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D4CD23-C714-47C5-8FCA-339DF3DE5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C8CB2C-A975-4498-8036-AB276247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0051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EE076-2456-4EB5-9E96-18899495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C6438-7F69-4484-847A-7DBCF9FF6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54D2B54-E6B6-4DB7-B6C6-721A2BC89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FDCE8E3-4B81-4398-98D6-23C30DA1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4A8E-46DC-4EEC-AA95-5587BB67D682}" type="datetimeFigureOut">
              <a:rPr lang="zh-HK" altLang="en-US" smtClean="0"/>
              <a:t>1/2/2023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A52F5CB-CB53-43C5-A0C3-9FE746B0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04FEE96-22AF-415D-8E3E-007365CF0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8849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F6C4C1-A12E-42F4-92D1-179F224A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6091EC-B19B-4C70-B704-AC6922265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054E9F-DE5A-4F6F-AE12-ABF0F724B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3F2CDC-876F-461E-9BFF-4B6C228CD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0FF695D-5D03-4DC4-872C-02767886E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51BBCB4-4D59-4DF6-90EE-D827BED2E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4A8E-46DC-4EEC-AA95-5587BB67D682}" type="datetimeFigureOut">
              <a:rPr lang="zh-HK" altLang="en-US" smtClean="0"/>
              <a:t>1/2/2023</a:t>
            </a:fld>
            <a:endParaRPr lang="zh-HK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C60D301-DE64-41C0-B532-3F830D14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39B6836-432A-472C-A772-33EBBA2F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22474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5C2DC6-5D87-466D-A2AA-387F910C7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5909376-4C3D-406B-90B8-7F4AED8E8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4A8E-46DC-4EEC-AA95-5587BB67D682}" type="datetimeFigureOut">
              <a:rPr lang="zh-HK" altLang="en-US" smtClean="0"/>
              <a:t>1/2/2023</a:t>
            </a:fld>
            <a:endParaRPr lang="zh-HK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EDD5E4-FC00-4E07-B38A-41AD86578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BF4DE54-7E6E-4091-926B-92A1623CF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9093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B1B80BD-D3D0-456E-9ACF-85FBC17D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4A8E-46DC-4EEC-AA95-5587BB67D682}" type="datetimeFigureOut">
              <a:rPr lang="zh-HK" altLang="en-US" smtClean="0"/>
              <a:t>1/2/2023</a:t>
            </a:fld>
            <a:endParaRPr lang="zh-HK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7830E1B-569E-4EEB-9494-41904ABA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BDAEA2-C2D5-4B09-9C63-9F3DF4F3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18247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ACCE31-064A-40E2-B6CD-7CD96625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B4C672-C8A8-4AEE-A561-050DAD3A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AF404B1-040E-4501-81EE-D0220789E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1494CB5-EED6-4020-93FD-9B347C4D4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4A8E-46DC-4EEC-AA95-5587BB67D682}" type="datetimeFigureOut">
              <a:rPr lang="zh-HK" altLang="en-US" smtClean="0"/>
              <a:t>1/2/2023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4B2895-6209-4942-9646-9F20351E9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69073B4-A7F7-493D-8F1F-741DD933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2670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D9B76A-5845-4688-8030-D1A1EDFEB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23C5BF1-6D50-4984-9BA0-B6D6BB3DC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E0D4EE-6F49-4698-A47E-6DAC02123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3D5F8C5-4C7E-455B-B765-04DABD336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4A8E-46DC-4EEC-AA95-5587BB67D682}" type="datetimeFigureOut">
              <a:rPr lang="zh-HK" altLang="en-US" smtClean="0"/>
              <a:t>1/2/2023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D3EC2D5-87C6-4256-A792-AC80C5391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F9726E-0CC9-4E7A-8310-3BF02136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24549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5C9D9CF-3D9C-4B22-80CE-8E0BE1775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3B822B-CA44-4E3C-8E78-7BD3C5050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822CCA-A75F-463F-ACC0-F57ACC6F3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94A8E-46DC-4EEC-AA95-5587BB67D682}" type="datetimeFigureOut">
              <a:rPr lang="zh-HK" altLang="en-US" smtClean="0"/>
              <a:t>1/2/2023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1668EB-3232-4095-AC05-6F168DE99B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F75FEA-6C9C-4E81-8F7F-EC98EF132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29892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B9B06D-F2F2-4D52-9857-E0DB8B73D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altLang="zh-HK" sz="5000" dirty="0"/>
              <a:t>Week 4: Zeroes, identifiability and searching</a:t>
            </a:r>
            <a:endParaRPr lang="zh-HK" altLang="en-US" sz="5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DBB668-2585-4159-8074-EC96CAAE0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altLang="zh-HK" dirty="0"/>
              <a:t>Ryan Ka Yau Lai</a:t>
            </a:r>
          </a:p>
          <a:p>
            <a:pPr algn="l"/>
            <a:r>
              <a:rPr lang="en-US" altLang="zh-HK" dirty="0"/>
              <a:t>University of California, </a:t>
            </a:r>
            <a:r>
              <a:rPr lang="en-US" altLang="zh-TW" dirty="0"/>
              <a:t>Santa Barbara</a:t>
            </a:r>
            <a:endParaRPr lang="zh-HK" altLang="en-US" dirty="0"/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Close-up of hopscotch on a sidewalk">
            <a:extLst>
              <a:ext uri="{FF2B5EF4-FFF2-40B4-BE49-F238E27FC236}">
                <a16:creationId xmlns:a16="http://schemas.microsoft.com/office/drawing/2014/main" id="{072904C4-D865-7D14-8310-30A64AA01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0" r="2433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77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8DC53D-AD07-124C-54C5-242294347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Side links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41B7865-6A00-7CB2-3DB8-8602C676BE62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K" sz="2800" dirty="0"/>
              <a:t>If you want to put two tracks on the same line, </a:t>
            </a:r>
            <a:r>
              <a:rPr lang="en-US" altLang="zh-HK" sz="2800" dirty="0" err="1"/>
              <a:t>Rezonator</a:t>
            </a:r>
            <a:r>
              <a:rPr lang="en-US" altLang="zh-HK" sz="2800" dirty="0"/>
              <a:t> will ask if you’re sure.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HK" sz="2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K" sz="2800" dirty="0"/>
              <a:t>Just press OK if asked!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zonator 1.1.7 - sbc007.rez 2023-02-01 16-22-53">
            <a:hlinkClick r:id="" action="ppaction://media"/>
            <a:extLst>
              <a:ext uri="{FF2B5EF4-FFF2-40B4-BE49-F238E27FC236}">
                <a16:creationId xmlns:a16="http://schemas.microsoft.com/office/drawing/2014/main" id="{1B74EE9E-2FDB-8CE8-4963-A71B8DC718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5862" y="1298039"/>
            <a:ext cx="6019331" cy="42586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9303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8BAB89-48AD-4E8E-A7F5-9265708F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HK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Spot the zeros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C1FC63B-F37F-44F5-A616-C635B9BC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06" y="2633472"/>
            <a:ext cx="11034939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02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8BAB89-48AD-4E8E-A7F5-9265708F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Cataphora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A75B939-0B4A-4935-9B57-7301B7112FB0}"/>
              </a:ext>
            </a:extLst>
          </p:cNvPr>
          <p:cNvGrpSpPr/>
          <p:nvPr/>
        </p:nvGrpSpPr>
        <p:grpSpPr>
          <a:xfrm>
            <a:off x="371378" y="1908564"/>
            <a:ext cx="11446196" cy="3436442"/>
            <a:chOff x="53165" y="1598824"/>
            <a:chExt cx="12192000" cy="3660352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AC79C1E7-F2F6-48D2-B48B-A47E9CF18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65" y="1598824"/>
              <a:ext cx="12192000" cy="3660352"/>
            </a:xfrm>
            <a:prstGeom prst="rect">
              <a:avLst/>
            </a:prstGeom>
          </p:spPr>
        </p:pic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72F8BC9F-FA1E-4120-A540-4197F91A18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677" y="2317898"/>
              <a:ext cx="2179674" cy="308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D26AD6D6-13F8-4E3F-B296-5BE255398B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7528" y="4490484"/>
              <a:ext cx="2179674" cy="308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245C97FC-BF54-D8F4-7B58-2E4ABAACC2AD}"/>
              </a:ext>
            </a:extLst>
          </p:cNvPr>
          <p:cNvSpPr txBox="1"/>
          <p:nvPr/>
        </p:nvSpPr>
        <p:spPr>
          <a:xfrm>
            <a:off x="1536700" y="5615481"/>
            <a:ext cx="9700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800" dirty="0"/>
              <a:t>A lighter referring expression points to a </a:t>
            </a:r>
            <a:r>
              <a:rPr lang="en-US" altLang="zh-HK" sz="2800" i="1" dirty="0"/>
              <a:t>following,</a:t>
            </a:r>
            <a:r>
              <a:rPr lang="en-US" altLang="zh-HK" sz="2800" dirty="0"/>
              <a:t> heavier referring expression</a:t>
            </a:r>
          </a:p>
        </p:txBody>
      </p:sp>
    </p:spTree>
    <p:extLst>
      <p:ext uri="{BB962C8B-B14F-4D97-AF65-F5344CB8AC3E}">
        <p14:creationId xmlns:p14="http://schemas.microsoft.com/office/powerpoint/2010/main" val="1331091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8BAB89-48AD-4E8E-A7F5-9265708F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altLang="zh-HK" sz="5400"/>
              <a:t>Spotting zeroes</a:t>
            </a:r>
            <a:endParaRPr lang="zh-HK" altLang="en-US" sz="5400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38334643-91F7-771B-F315-CE0233640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7" r="1472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A81D96-4641-4478-A80F-FD99F48FB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altLang="zh-HK" sz="3600" dirty="0"/>
              <a:t>When you see a verb, ask yourself: Is there someone or something you can </a:t>
            </a:r>
            <a:r>
              <a:rPr lang="en-US" altLang="zh-HK" sz="3600" i="1" dirty="0"/>
              <a:t>infer</a:t>
            </a:r>
            <a:r>
              <a:rPr lang="en-US" altLang="zh-HK" sz="3600" dirty="0"/>
              <a:t> as being involved in this event/state that is not explicitly mentioned?</a:t>
            </a:r>
          </a:p>
        </p:txBody>
      </p:sp>
    </p:spTree>
    <p:extLst>
      <p:ext uri="{BB962C8B-B14F-4D97-AF65-F5344CB8AC3E}">
        <p14:creationId xmlns:p14="http://schemas.microsoft.com/office/powerpoint/2010/main" val="2222556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CAC0ACD-7D69-CB15-4FBA-87C44364F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098" y="1301683"/>
            <a:ext cx="3240506" cy="1770533"/>
          </a:xfrm>
        </p:spPr>
        <p:txBody>
          <a:bodyPr>
            <a:normAutofit/>
          </a:bodyPr>
          <a:lstStyle/>
          <a:p>
            <a:pPr algn="ctr"/>
            <a:r>
              <a:rPr lang="en-US" altLang="zh-HK" b="1" dirty="0">
                <a:solidFill>
                  <a:srgbClr val="FFFFFF"/>
                </a:solidFill>
              </a:rPr>
              <a:t>Warning!</a:t>
            </a:r>
            <a:endParaRPr lang="zh-HK" altLang="en-US" b="1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42870F-72F8-7600-0B83-8AC94422D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2314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dirty="0"/>
              <a:t>Sometimes subjects can appear on a different unit than the verb.</a:t>
            </a:r>
          </a:p>
          <a:p>
            <a:pPr marL="0" indent="0">
              <a:buNone/>
            </a:pPr>
            <a:endParaRPr lang="en-US" altLang="zh-HK" dirty="0"/>
          </a:p>
          <a:p>
            <a:pPr marL="0" indent="0">
              <a:buNone/>
            </a:pPr>
            <a:r>
              <a:rPr lang="en-US" altLang="zh-HK" dirty="0"/>
              <a:t>In this case, we don’t consider there being a zero!</a:t>
            </a:r>
            <a:endParaRPr lang="zh-HK" altLang="en-US" dirty="0"/>
          </a:p>
        </p:txBody>
      </p:sp>
      <p:pic>
        <p:nvPicPr>
          <p:cNvPr id="1026" name="Picture 2" descr="Imposter (Among Us) on Spotify">
            <a:extLst>
              <a:ext uri="{FF2B5EF4-FFF2-40B4-BE49-F238E27FC236}">
                <a16:creationId xmlns:a16="http://schemas.microsoft.com/office/drawing/2014/main" id="{AF15D7F8-D134-2070-E396-4391FAEC4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15" y="27142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E687E22-716F-7160-F2F2-219FDB6D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418" y="4260705"/>
            <a:ext cx="7021866" cy="139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11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">
            <a:extLst>
              <a:ext uri="{FF2B5EF4-FFF2-40B4-BE49-F238E27FC236}">
                <a16:creationId xmlns:a16="http://schemas.microsoft.com/office/drawing/2014/main" id="{21ED5FCA-9564-42B4-9F52-2CCED8ED6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8BAB89-48AD-4E8E-A7F5-9265708F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1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HK" dirty="0">
                <a:solidFill>
                  <a:srgbClr val="FFFFFF"/>
                </a:solidFill>
              </a:rPr>
              <a:t>Your turn!</a:t>
            </a:r>
            <a:endParaRPr lang="zh-HK" altLang="en-US" dirty="0">
              <a:solidFill>
                <a:srgbClr val="FFFFFF"/>
              </a:solidFill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901D6465-EEC9-CB9E-7F83-CA7A43D2DF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7944310"/>
              </p:ext>
            </p:extLst>
          </p:nvPr>
        </p:nvGraphicFramePr>
        <p:xfrm>
          <a:off x="93033" y="1325563"/>
          <a:ext cx="12005931" cy="5252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8961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6BDCF87E-013C-40C8-9CFF-055A22AAF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21"/>
          <a:stretch/>
        </p:blipFill>
        <p:spPr>
          <a:xfrm>
            <a:off x="209549" y="3000625"/>
            <a:ext cx="11830051" cy="950002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63ECC90-6D7C-48DA-912C-6DEC6DED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anchor="ctr">
            <a:normAutofit fontScale="90000"/>
          </a:bodyPr>
          <a:lstStyle/>
          <a:p>
            <a:r>
              <a:rPr lang="en-US" altLang="zh-HK" sz="4100" dirty="0">
                <a:solidFill>
                  <a:srgbClr val="FFFFFF"/>
                </a:solidFill>
              </a:rPr>
              <a:t>Studying pronoun absence in Spanish</a:t>
            </a:r>
            <a:endParaRPr lang="zh-HK" altLang="en-US" sz="4100" dirty="0">
              <a:solidFill>
                <a:srgbClr val="FFFFFF"/>
              </a:solidFill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FD1324-E662-4E20-957F-60357C20D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462" y="630936"/>
            <a:ext cx="7074409" cy="1463040"/>
          </a:xfrm>
        </p:spPr>
        <p:txBody>
          <a:bodyPr anchor="ctr">
            <a:normAutofit/>
          </a:bodyPr>
          <a:lstStyle/>
          <a:p>
            <a:r>
              <a:rPr lang="en-US" altLang="zh-HK" sz="2200" dirty="0">
                <a:solidFill>
                  <a:srgbClr val="FFFFFF"/>
                </a:solidFill>
              </a:rPr>
              <a:t>These are not ‘true’ zeroes since the actual referential expressions are on the verb!</a:t>
            </a:r>
          </a:p>
          <a:p>
            <a:r>
              <a:rPr lang="en-US" altLang="zh-HK" sz="2200" dirty="0">
                <a:solidFill>
                  <a:srgbClr val="FFFFFF"/>
                </a:solidFill>
              </a:rPr>
              <a:t>But we mark them as zeroes anyways (since the suffix is not a separate token in these texts</a:t>
            </a:r>
          </a:p>
          <a:p>
            <a:endParaRPr lang="zh-HK" altLang="en-US" sz="2200" dirty="0">
              <a:solidFill>
                <a:srgbClr val="FFFFFF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33C5EDC-04C3-41C1-9FCA-88BBBD7D898A}"/>
              </a:ext>
            </a:extLst>
          </p:cNvPr>
          <p:cNvSpPr txBox="1"/>
          <p:nvPr/>
        </p:nvSpPr>
        <p:spPr>
          <a:xfrm>
            <a:off x="1773555" y="3740691"/>
            <a:ext cx="9256395" cy="461665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HK" sz="2400" b="1" dirty="0">
                <a:solidFill>
                  <a:schemeClr val="accent1"/>
                </a:solidFill>
              </a:rPr>
              <a:t>Look </a:t>
            </a:r>
            <a:r>
              <a:rPr lang="en-US" altLang="zh-HK" sz="2400" b="1" dirty="0">
                <a:solidFill>
                  <a:schemeClr val="accent1"/>
                </a:solidFill>
                <a:highlight>
                  <a:srgbClr val="00FF00"/>
                </a:highlight>
              </a:rPr>
              <a:t>(I)</a:t>
            </a:r>
            <a:r>
              <a:rPr lang="en-US" altLang="zh-HK" sz="2400" b="1" dirty="0">
                <a:solidFill>
                  <a:schemeClr val="accent1"/>
                </a:solidFill>
              </a:rPr>
              <a:t> am not even looking just in </a:t>
            </a:r>
            <a:r>
              <a:rPr lang="en-US" altLang="zh-HK" sz="2400" b="1" dirty="0">
                <a:solidFill>
                  <a:srgbClr val="FFFFFF"/>
                </a:solidFill>
                <a:highlight>
                  <a:srgbClr val="0000FF"/>
                </a:highlight>
              </a:rPr>
              <a:t>the legal aspect</a:t>
            </a:r>
            <a:r>
              <a:rPr lang="en-US" altLang="zh-HK" sz="2400" b="1" dirty="0">
                <a:solidFill>
                  <a:schemeClr val="accent1"/>
                </a:solidFill>
              </a:rPr>
              <a:t>.</a:t>
            </a:r>
            <a:endParaRPr lang="zh-HK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EC37447-4F2F-4D41-A7E6-59523AA37D9B}"/>
              </a:ext>
            </a:extLst>
          </p:cNvPr>
          <p:cNvSpPr txBox="1"/>
          <p:nvPr/>
        </p:nvSpPr>
        <p:spPr>
          <a:xfrm>
            <a:off x="1773555" y="5653493"/>
            <a:ext cx="5915025" cy="461665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accent1"/>
                </a:solidFill>
                <a:highlight>
                  <a:srgbClr val="00FF00"/>
                </a:highlight>
              </a:rPr>
              <a:t>(</a:t>
            </a:r>
            <a:r>
              <a:rPr lang="en-US" altLang="zh-HK" sz="2400" b="1" dirty="0">
                <a:solidFill>
                  <a:schemeClr val="accent1"/>
                </a:solidFill>
                <a:highlight>
                  <a:srgbClr val="00FF00"/>
                </a:highlight>
              </a:rPr>
              <a:t>I</a:t>
            </a:r>
            <a:r>
              <a:rPr lang="en-US" altLang="zh-TW" sz="2400" b="1" dirty="0">
                <a:solidFill>
                  <a:schemeClr val="accent1"/>
                </a:solidFill>
                <a:highlight>
                  <a:srgbClr val="00FF00"/>
                </a:highlight>
              </a:rPr>
              <a:t>)</a:t>
            </a:r>
            <a:r>
              <a:rPr lang="en-US" altLang="zh-HK" sz="2400" b="1" dirty="0">
                <a:solidFill>
                  <a:schemeClr val="accent1"/>
                </a:solidFill>
              </a:rPr>
              <a:t> am looking </a:t>
            </a:r>
            <a:r>
              <a:rPr lang="en-US" altLang="zh-HK" sz="2400" b="1" dirty="0">
                <a:solidFill>
                  <a:srgbClr val="FFFFFF"/>
                </a:solidFill>
                <a:highlight>
                  <a:srgbClr val="FF0000"/>
                </a:highlight>
              </a:rPr>
              <a:t>in whatever</a:t>
            </a:r>
            <a:r>
              <a:rPr lang="en-US" altLang="zh-HK" sz="2400" b="1" dirty="0">
                <a:solidFill>
                  <a:schemeClr val="accent1"/>
                </a:solidFill>
              </a:rPr>
              <a:t>.</a:t>
            </a:r>
            <a:endParaRPr lang="zh-HK" altLang="en-US" sz="2400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2CD4FC76-ACC7-443D-8C1E-974DDE02D1F2}"/>
                  </a:ext>
                </a:extLst>
              </p14:cNvPr>
              <p14:cNvContentPartPr/>
              <p14:nvPr/>
            </p14:nvContentPartPr>
            <p14:xfrm>
              <a:off x="6836445" y="3477270"/>
              <a:ext cx="185760" cy="277200"/>
            </p14:xfrm>
          </p:contentPart>
        </mc:Choice>
        <mc:Fallback xmlns=""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2CD4FC76-ACC7-443D-8C1E-974DDE02D1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2445" y="3369270"/>
                <a:ext cx="293400" cy="4928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4DC59488-3BB8-7782-3237-88CCB7F9BA9D}"/>
              </a:ext>
            </a:extLst>
          </p:cNvPr>
          <p:cNvSpPr txBox="1"/>
          <p:nvPr/>
        </p:nvSpPr>
        <p:spPr>
          <a:xfrm>
            <a:off x="2430780" y="2750349"/>
            <a:ext cx="9972677" cy="446276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HK" sz="2300" dirty="0">
                <a:solidFill>
                  <a:schemeClr val="accent1"/>
                </a:solidFill>
              </a:rPr>
              <a:t>look   </a:t>
            </a:r>
            <a:r>
              <a:rPr lang="zh-TW" altLang="en-US" sz="2300" dirty="0">
                <a:solidFill>
                  <a:schemeClr val="accent1"/>
                </a:solidFill>
              </a:rPr>
              <a:t>     </a:t>
            </a:r>
            <a:r>
              <a:rPr lang="en-US" altLang="zh-HK" sz="2300" dirty="0">
                <a:solidFill>
                  <a:schemeClr val="accent1"/>
                </a:solidFill>
              </a:rPr>
              <a:t>already not     even    look-1sg   in     the   aspect      legal        only</a:t>
            </a:r>
            <a:endParaRPr lang="zh-HK" altLang="en-US" sz="2300" dirty="0">
              <a:solidFill>
                <a:schemeClr val="accent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D4122A4-87AB-0C65-7C5C-CE8C676AD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86"/>
          <a:stretch/>
        </p:blipFill>
        <p:spPr>
          <a:xfrm>
            <a:off x="209549" y="4708947"/>
            <a:ext cx="11830051" cy="97179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3EA90C6-D8AE-081D-915A-CC0DCFAF305C}"/>
              </a:ext>
            </a:extLst>
          </p:cNvPr>
          <p:cNvSpPr txBox="1"/>
          <p:nvPr/>
        </p:nvSpPr>
        <p:spPr>
          <a:xfrm>
            <a:off x="2309810" y="4501016"/>
            <a:ext cx="7877177" cy="446276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HK" sz="2300" dirty="0">
                <a:solidFill>
                  <a:schemeClr val="accent1"/>
                </a:solidFill>
              </a:rPr>
              <a:t>look-1sg   in   that  which be-SUBJUNC</a:t>
            </a:r>
            <a:endParaRPr lang="zh-HK" altLang="en-US" sz="23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筆跡 16">
                <a:extLst>
                  <a:ext uri="{FF2B5EF4-FFF2-40B4-BE49-F238E27FC236}">
                    <a16:creationId xmlns:a16="http://schemas.microsoft.com/office/drawing/2014/main" id="{2A288E2A-C5AB-4E1C-86FF-0A023934982C}"/>
                  </a:ext>
                </a:extLst>
              </p14:cNvPr>
              <p14:cNvContentPartPr/>
              <p14:nvPr/>
            </p14:nvContentPartPr>
            <p14:xfrm>
              <a:off x="3171750" y="5119041"/>
              <a:ext cx="106200" cy="277920"/>
            </p14:xfrm>
          </p:contentPart>
        </mc:Choice>
        <mc:Fallback xmlns="">
          <p:pic>
            <p:nvPicPr>
              <p:cNvPr id="17" name="筆跡 16">
                <a:extLst>
                  <a:ext uri="{FF2B5EF4-FFF2-40B4-BE49-F238E27FC236}">
                    <a16:creationId xmlns:a16="http://schemas.microsoft.com/office/drawing/2014/main" id="{2A288E2A-C5AB-4E1C-86FF-0A02393498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17750" y="5010901"/>
                <a:ext cx="213840" cy="49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6108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AB33C3-B46D-4504-9376-B988613B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Studying zeroes in </a:t>
            </a:r>
            <a:r>
              <a:rPr lang="en-US" altLang="zh-TW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Chinese</a:t>
            </a:r>
            <a:endParaRPr lang="en-US" altLang="zh-HK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6662B5A-722A-4C58-AD44-C69ACBA3D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74462" y="630936"/>
            <a:ext cx="707440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z="2200" dirty="0">
                <a:solidFill>
                  <a:srgbClr val="FFFFFF"/>
                </a:solidFill>
              </a:rPr>
              <a:t>The ‘he’ is a barber (mentioned in previous context)</a:t>
            </a:r>
          </a:p>
          <a:p>
            <a:r>
              <a:rPr lang="en-US" altLang="zh-HK" sz="2200" dirty="0">
                <a:solidFill>
                  <a:srgbClr val="FFFFFF"/>
                </a:solidFill>
              </a:rPr>
              <a:t>Important: Zeroes not limited to ‘subjects’ but also ‘objects’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9716802-22D9-4E81-8F56-566E527B2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355482"/>
            <a:ext cx="10917936" cy="251112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A228AE17-6A95-4F38-94B9-2A4E362F5950}"/>
              </a:ext>
            </a:extLst>
          </p:cNvPr>
          <p:cNvSpPr txBox="1"/>
          <p:nvPr/>
        </p:nvSpPr>
        <p:spPr>
          <a:xfrm>
            <a:off x="2831718" y="4210596"/>
            <a:ext cx="9179307" cy="446276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300" dirty="0">
                <a:solidFill>
                  <a:srgbClr val="C00000"/>
                </a:solidFill>
              </a:rPr>
              <a:t>Then, otherwise, </a:t>
            </a:r>
            <a:r>
              <a:rPr lang="en-US" altLang="zh-TW" sz="2300" dirty="0">
                <a:solidFill>
                  <a:srgbClr val="FFFFFF"/>
                </a:solidFill>
                <a:highlight>
                  <a:srgbClr val="800080"/>
                </a:highlight>
              </a:rPr>
              <a:t>(he)</a:t>
            </a:r>
            <a:r>
              <a:rPr lang="en-US" altLang="zh-TW" sz="2300" dirty="0">
                <a:solidFill>
                  <a:srgbClr val="C00000"/>
                </a:solidFill>
              </a:rPr>
              <a:t> was there helping you blow </a:t>
            </a:r>
            <a:r>
              <a:rPr lang="en-US" altLang="zh-TW" sz="2300" dirty="0">
                <a:solidFill>
                  <a:srgbClr val="C00000"/>
                </a:solidFill>
                <a:highlight>
                  <a:srgbClr val="00FFFF"/>
                </a:highlight>
              </a:rPr>
              <a:t>that collar</a:t>
            </a:r>
            <a:endParaRPr lang="zh-HK" altLang="en-US" sz="2300" dirty="0">
              <a:solidFill>
                <a:srgbClr val="C00000"/>
              </a:solidFill>
              <a:highlight>
                <a:srgbClr val="00FFFF"/>
              </a:highlight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D0E474-986D-4B37-AE69-FADDA56F5BD6}"/>
              </a:ext>
            </a:extLst>
          </p:cNvPr>
          <p:cNvSpPr txBox="1"/>
          <p:nvPr/>
        </p:nvSpPr>
        <p:spPr>
          <a:xfrm>
            <a:off x="2736468" y="5763212"/>
            <a:ext cx="7426707" cy="446276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300" dirty="0">
                <a:solidFill>
                  <a:srgbClr val="C00000"/>
                </a:solidFill>
              </a:rPr>
              <a:t>Then </a:t>
            </a:r>
            <a:r>
              <a:rPr lang="en-US" altLang="zh-TW" sz="2300" dirty="0">
                <a:solidFill>
                  <a:srgbClr val="FFFFFF"/>
                </a:solidFill>
                <a:highlight>
                  <a:srgbClr val="800080"/>
                </a:highlight>
              </a:rPr>
              <a:t>(he)</a:t>
            </a:r>
            <a:r>
              <a:rPr lang="en-US" altLang="zh-TW" sz="2300" dirty="0">
                <a:solidFill>
                  <a:srgbClr val="C00000"/>
                </a:solidFill>
              </a:rPr>
              <a:t> blew </a:t>
            </a:r>
            <a:r>
              <a:rPr lang="en-US" altLang="zh-TW" sz="2300" dirty="0">
                <a:solidFill>
                  <a:srgbClr val="C00000"/>
                </a:solidFill>
                <a:highlight>
                  <a:srgbClr val="00FFFF"/>
                </a:highlight>
              </a:rPr>
              <a:t>(it)</a:t>
            </a:r>
            <a:r>
              <a:rPr lang="en-US" altLang="zh-TW" sz="2300" dirty="0">
                <a:solidFill>
                  <a:srgbClr val="FFFFFF"/>
                </a:solidFill>
              </a:rPr>
              <a:t> </a:t>
            </a:r>
            <a:r>
              <a:rPr lang="en-US" altLang="zh-TW" sz="2300" dirty="0">
                <a:solidFill>
                  <a:srgbClr val="C00000"/>
                </a:solidFill>
              </a:rPr>
              <a:t>for half a day (i.e. a long time).</a:t>
            </a:r>
            <a:endParaRPr lang="zh-HK" altLang="en-US" sz="2300" dirty="0">
              <a:solidFill>
                <a:srgbClr val="C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2C40DCA-3B85-FF68-F576-00DEF4E42D99}"/>
              </a:ext>
            </a:extLst>
          </p:cNvPr>
          <p:cNvSpPr txBox="1"/>
          <p:nvPr/>
        </p:nvSpPr>
        <p:spPr>
          <a:xfrm>
            <a:off x="3221355" y="3331656"/>
            <a:ext cx="9972677" cy="430887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rgbClr val="D9D9D9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HK" sz="2200" dirty="0">
                <a:solidFill>
                  <a:schemeClr val="accent1"/>
                </a:solidFill>
              </a:rPr>
              <a:t>then otherwise        then    at </a:t>
            </a:r>
            <a:r>
              <a:rPr lang="en-US" altLang="zh-HK" sz="2200" dirty="0" err="1">
                <a:solidFill>
                  <a:schemeClr val="accent1"/>
                </a:solidFill>
              </a:rPr>
              <a:t>that.side</a:t>
            </a:r>
            <a:r>
              <a:rPr lang="en-US" altLang="zh-HK" sz="2200" dirty="0">
                <a:solidFill>
                  <a:schemeClr val="accent1"/>
                </a:solidFill>
              </a:rPr>
              <a:t> help you blow that CLF collar</a:t>
            </a:r>
            <a:endParaRPr lang="zh-HK" altLang="en-US" sz="2200" dirty="0">
              <a:solidFill>
                <a:schemeClr val="accent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3EFB689-D89A-BF53-B98C-DB082997FCD1}"/>
              </a:ext>
            </a:extLst>
          </p:cNvPr>
          <p:cNvSpPr txBox="1"/>
          <p:nvPr/>
        </p:nvSpPr>
        <p:spPr>
          <a:xfrm>
            <a:off x="2736468" y="4941814"/>
            <a:ext cx="6596062" cy="446276"/>
          </a:xfrm>
          <a:prstGeom prst="rect">
            <a:avLst/>
          </a:prstGeom>
          <a:solidFill>
            <a:srgbClr val="D9D9D9">
              <a:alpha val="50196"/>
            </a:srgbClr>
          </a:solidFill>
          <a:ln>
            <a:solidFill>
              <a:srgbClr val="000000">
                <a:alpha val="50196"/>
              </a:srgbClr>
            </a:solidFill>
          </a:ln>
        </p:spPr>
        <p:txBody>
          <a:bodyPr wrap="square">
            <a:spAutoFit/>
          </a:bodyPr>
          <a:lstStyle/>
          <a:p>
            <a:r>
              <a:rPr lang="en-US" altLang="zh-HK" sz="2300" dirty="0">
                <a:solidFill>
                  <a:schemeClr val="accent1"/>
                </a:solidFill>
              </a:rPr>
              <a:t>then             blow   PFV    </a:t>
            </a:r>
            <a:r>
              <a:rPr lang="en-US" altLang="zh-HK" sz="2300" dirty="0" err="1">
                <a:solidFill>
                  <a:schemeClr val="accent1"/>
                </a:solidFill>
              </a:rPr>
              <a:t>half.day</a:t>
            </a:r>
            <a:endParaRPr lang="zh-HK" altLang="en-US" sz="2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933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E5F76F-103E-035A-8BE1-34C4CDD4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Identifiability vs accessibility</a:t>
            </a:r>
            <a:endParaRPr lang="zh-HK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1C03767-667B-F7EB-75F1-BF1DC5755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Identifiability</a:t>
            </a:r>
            <a:endParaRPr lang="zh-HK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320CCE4-422F-2AFA-A75E-2E63AE3919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HK" dirty="0"/>
              <a:t>Can I locate that referent among the set of entities I have identities for?</a:t>
            </a:r>
          </a:p>
          <a:p>
            <a:endParaRPr lang="en-US" altLang="zh-HK" dirty="0"/>
          </a:p>
          <a:p>
            <a:pPr marL="0" indent="0">
              <a:buNone/>
            </a:pPr>
            <a:r>
              <a:rPr lang="en-US" altLang="zh-HK" dirty="0"/>
              <a:t>&gt;&gt; Linguistic expression: Definiteness vs indefiniteness</a:t>
            </a:r>
            <a:endParaRPr lang="zh-HK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A966938-397B-F7DD-CEF7-3097EE94C5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HK" dirty="0"/>
              <a:t>Accessibility</a:t>
            </a:r>
            <a:endParaRPr lang="zh-HK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69B6D6F-D06C-5972-CD9D-B05410AC6E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HK" dirty="0"/>
              <a:t>How easy is it for me to think of that thing?</a:t>
            </a:r>
          </a:p>
          <a:p>
            <a:endParaRPr lang="en-US" altLang="zh-HK" dirty="0"/>
          </a:p>
          <a:p>
            <a:pPr marL="0" indent="0">
              <a:buNone/>
            </a:pPr>
            <a:endParaRPr lang="en-US" altLang="zh-HK" dirty="0"/>
          </a:p>
          <a:p>
            <a:pPr marL="0" indent="0">
              <a:buNone/>
            </a:pPr>
            <a:r>
              <a:rPr lang="en-US" altLang="zh-HK" dirty="0"/>
              <a:t>&gt;&gt; Linguistic expression: Longer/more detailed vs shorter/less detailed forms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684714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E5F76F-103E-035A-8BE1-34C4CDD4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Identifiability vs definiteness</a:t>
            </a:r>
            <a:endParaRPr lang="zh-HK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1C03767-667B-F7EB-75F1-BF1DC5755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Identifiability</a:t>
            </a:r>
            <a:endParaRPr lang="zh-HK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320CCE4-422F-2AFA-A75E-2E63AE3919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HK" dirty="0"/>
              <a:t>Can I locate that referent among the set of entities I have identities for?</a:t>
            </a:r>
            <a:endParaRPr lang="zh-HK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A966938-397B-F7DD-CEF7-3097EE94C5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HK" dirty="0"/>
              <a:t>Definiteness</a:t>
            </a:r>
            <a:endParaRPr lang="zh-HK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69B6D6F-D06C-5972-CD9D-B05410AC6E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HK" dirty="0"/>
              <a:t>What did I use to communicate (non-)identifiability?</a:t>
            </a:r>
          </a:p>
          <a:p>
            <a:endParaRPr lang="en-US" altLang="zh-HK" dirty="0"/>
          </a:p>
          <a:p>
            <a:pPr marL="0" indent="0">
              <a:buNone/>
            </a:pPr>
            <a:r>
              <a:rPr lang="en-US" altLang="zh-HK" dirty="0"/>
              <a:t>Definite: </a:t>
            </a:r>
            <a:r>
              <a:rPr lang="en-US" altLang="zh-HK" i="1" dirty="0"/>
              <a:t>the X</a:t>
            </a:r>
            <a:r>
              <a:rPr lang="en-US" altLang="zh-HK" dirty="0"/>
              <a:t>, </a:t>
            </a:r>
            <a:r>
              <a:rPr lang="en-US" altLang="zh-HK" i="1" dirty="0"/>
              <a:t>that X</a:t>
            </a:r>
            <a:r>
              <a:rPr lang="en-US" altLang="zh-HK" dirty="0"/>
              <a:t>, </a:t>
            </a:r>
            <a:r>
              <a:rPr lang="en-US" altLang="zh-HK" i="1" dirty="0"/>
              <a:t>it</a:t>
            </a:r>
            <a:r>
              <a:rPr lang="en-US" altLang="zh-HK" dirty="0"/>
              <a:t>, </a:t>
            </a:r>
            <a:r>
              <a:rPr lang="en-US" altLang="zh-HK" i="1" dirty="0"/>
              <a:t>Mary …</a:t>
            </a:r>
            <a:endParaRPr lang="en-US" altLang="zh-HK" dirty="0"/>
          </a:p>
          <a:p>
            <a:pPr marL="0" indent="0">
              <a:buNone/>
            </a:pPr>
            <a:r>
              <a:rPr lang="en-US" altLang="zh-HK" dirty="0"/>
              <a:t>Indefinite: </a:t>
            </a:r>
            <a:r>
              <a:rPr lang="en-US" altLang="zh-HK" i="1" dirty="0"/>
              <a:t>a(n) X, any X, someone …</a:t>
            </a:r>
            <a:r>
              <a:rPr lang="en-US" altLang="zh-HK" dirty="0"/>
              <a:t> 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59141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E90BD3-B6BC-59C4-1B21-13508DC1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Before we start …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08BC9-CCD4-7963-4119-91C93706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altLang="zh-HK" sz="2600" dirty="0"/>
              <a:t>Open sbc007.rez</a:t>
            </a:r>
          </a:p>
          <a:p>
            <a:r>
              <a:rPr lang="en-US" altLang="zh-HK" sz="2600" dirty="0"/>
              <a:t>If you have a file saved from last week’s section + show, please open that</a:t>
            </a:r>
          </a:p>
          <a:p>
            <a:r>
              <a:rPr lang="en-US" altLang="zh-HK" sz="2600" dirty="0"/>
              <a:t>If not, just open sbc007</a:t>
            </a:r>
            <a:endParaRPr lang="zh-HK" altLang="en-US" sz="2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下載">
            <a:extLst>
              <a:ext uri="{FF2B5EF4-FFF2-40B4-BE49-F238E27FC236}">
                <a16:creationId xmlns:a16="http://schemas.microsoft.com/office/drawing/2014/main" id="{E43CA1E5-DC88-4E0B-0209-02B6264B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54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E5F76F-103E-035A-8BE1-34C4CDD4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Definiteness in Spanish and Mandarin</a:t>
            </a:r>
            <a:endParaRPr lang="zh-HK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1C03767-667B-F7EB-75F1-BF1DC5755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Spanish</a:t>
            </a:r>
            <a:endParaRPr lang="zh-HK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320CCE4-422F-2AFA-A75E-2E63AE3919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HK" dirty="0"/>
              <a:t>Definite: </a:t>
            </a:r>
            <a:r>
              <a:rPr lang="en-US" altLang="zh-HK" i="1" dirty="0"/>
              <a:t>la/</a:t>
            </a:r>
            <a:r>
              <a:rPr lang="en-US" altLang="zh-HK" i="1" dirty="0" err="1"/>
              <a:t>el</a:t>
            </a:r>
            <a:r>
              <a:rPr lang="en-US" altLang="zh-HK" i="1" dirty="0"/>
              <a:t> X</a:t>
            </a:r>
            <a:r>
              <a:rPr lang="en-US" altLang="zh-HK" dirty="0"/>
              <a:t>, </a:t>
            </a:r>
            <a:r>
              <a:rPr lang="en-US" altLang="zh-HK" i="1" dirty="0" err="1"/>
              <a:t>ella</a:t>
            </a:r>
            <a:r>
              <a:rPr lang="en-US" altLang="zh-HK" i="1" dirty="0"/>
              <a:t>/</a:t>
            </a:r>
            <a:r>
              <a:rPr lang="en-US" altLang="zh-HK" i="1" dirty="0" err="1"/>
              <a:t>él</a:t>
            </a:r>
            <a:r>
              <a:rPr lang="en-US" altLang="zh-HK" dirty="0"/>
              <a:t>, </a:t>
            </a:r>
            <a:r>
              <a:rPr lang="en-US" altLang="zh-HK" i="1" dirty="0"/>
              <a:t>le</a:t>
            </a:r>
            <a:r>
              <a:rPr lang="en-US" altLang="zh-HK" dirty="0"/>
              <a:t>, </a:t>
            </a:r>
            <a:r>
              <a:rPr lang="en-US" altLang="zh-HK" i="1" dirty="0" err="1"/>
              <a:t>este</a:t>
            </a:r>
            <a:r>
              <a:rPr lang="en-US" altLang="zh-HK" i="1" dirty="0"/>
              <a:t>/</a:t>
            </a:r>
            <a:r>
              <a:rPr lang="en-US" altLang="zh-HK" i="1" dirty="0" err="1"/>
              <a:t>esta</a:t>
            </a:r>
            <a:r>
              <a:rPr lang="en-US" altLang="zh-HK" i="1" dirty="0"/>
              <a:t> X, María</a:t>
            </a:r>
            <a:r>
              <a:rPr lang="en-US" altLang="zh-HK" dirty="0"/>
              <a:t> …</a:t>
            </a:r>
          </a:p>
          <a:p>
            <a:pPr marL="0" indent="0">
              <a:buNone/>
            </a:pPr>
            <a:endParaRPr lang="en-US" altLang="zh-HK" dirty="0"/>
          </a:p>
          <a:p>
            <a:pPr marL="0" indent="0">
              <a:buNone/>
            </a:pPr>
            <a:r>
              <a:rPr lang="en-US" altLang="zh-HK" dirty="0"/>
              <a:t>Indefinite: </a:t>
            </a:r>
            <a:r>
              <a:rPr lang="en-US" altLang="zh-HK" i="1" dirty="0"/>
              <a:t>un(a)</a:t>
            </a:r>
            <a:r>
              <a:rPr lang="en-US" altLang="zh-HK" dirty="0"/>
              <a:t>, </a:t>
            </a:r>
            <a:r>
              <a:rPr lang="en-US" altLang="zh-HK" i="1" dirty="0"/>
              <a:t>uno</a:t>
            </a:r>
            <a:r>
              <a:rPr lang="en-US" altLang="zh-HK" dirty="0"/>
              <a:t>, </a:t>
            </a:r>
            <a:r>
              <a:rPr lang="en-US" altLang="zh-HK" i="1" dirty="0" err="1"/>
              <a:t>alguno</a:t>
            </a:r>
            <a:r>
              <a:rPr lang="en-US" altLang="zh-HK" i="1" dirty="0"/>
              <a:t> X</a:t>
            </a:r>
            <a:r>
              <a:rPr lang="en-US" altLang="zh-HK" dirty="0"/>
              <a:t>, </a:t>
            </a:r>
            <a:r>
              <a:rPr lang="en-US" altLang="zh-HK" i="1" dirty="0" err="1"/>
              <a:t>alguien</a:t>
            </a:r>
            <a:r>
              <a:rPr lang="en-US" altLang="zh-HK" dirty="0"/>
              <a:t> …</a:t>
            </a:r>
            <a:endParaRPr lang="zh-HK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A966938-397B-F7DD-CEF7-3097EE94C5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HK" dirty="0"/>
              <a:t>Mandarin</a:t>
            </a:r>
            <a:endParaRPr lang="zh-HK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69B6D6F-D06C-5972-CD9D-B05410AC6E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HK" dirty="0"/>
              <a:t>Definite: </a:t>
            </a:r>
            <a:r>
              <a:rPr lang="zh-TW" altLang="en-US" dirty="0"/>
              <a:t>這</a:t>
            </a:r>
            <a:r>
              <a:rPr lang="en-US" altLang="zh-TW" dirty="0"/>
              <a:t>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r>
              <a:rPr lang="zh-TW" altLang="en-US" dirty="0"/>
              <a:t>個</a:t>
            </a:r>
            <a:r>
              <a:rPr lang="en-US" altLang="zh-TW" dirty="0"/>
              <a:t>/</a:t>
            </a:r>
            <a:r>
              <a:rPr lang="zh-TW" altLang="en-US" dirty="0"/>
              <a:t>那</a:t>
            </a:r>
            <a:r>
              <a:rPr lang="en-US" altLang="zh-TW" dirty="0"/>
              <a:t>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r>
              <a:rPr lang="zh-TW" altLang="en-US" dirty="0"/>
              <a:t>個 </a:t>
            </a:r>
            <a:r>
              <a:rPr lang="en-US" altLang="zh-TW" dirty="0"/>
              <a:t>X, </a:t>
            </a:r>
            <a:r>
              <a:rPr lang="zh-TW" altLang="en-US" dirty="0"/>
              <a:t>張三</a:t>
            </a:r>
            <a:r>
              <a:rPr lang="en-US" altLang="zh-TW" dirty="0"/>
              <a:t>, </a:t>
            </a:r>
            <a:r>
              <a:rPr lang="zh-TW" altLang="en-US" dirty="0"/>
              <a:t>他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Indefinite: </a:t>
            </a:r>
            <a:r>
              <a:rPr lang="zh-TW" altLang="en-US" dirty="0"/>
              <a:t>一個</a:t>
            </a:r>
            <a:r>
              <a:rPr lang="en-US" altLang="zh-TW" dirty="0"/>
              <a:t>/</a:t>
            </a:r>
            <a:r>
              <a:rPr lang="zh-TW" altLang="en-US" dirty="0"/>
              <a:t>兩個 </a:t>
            </a:r>
            <a:r>
              <a:rPr lang="en-US" altLang="zh-TW" dirty="0"/>
              <a:t>X,  </a:t>
            </a:r>
            <a:r>
              <a:rPr lang="zh-TW" altLang="en-US" dirty="0"/>
              <a:t>有</a:t>
            </a:r>
            <a:r>
              <a:rPr lang="en-US" altLang="zh-TW" dirty="0"/>
              <a:t> construction</a:t>
            </a:r>
          </a:p>
          <a:p>
            <a:pPr marL="0" indent="0">
              <a:buNone/>
            </a:pPr>
            <a:endParaRPr lang="en-US" altLang="zh-HK" dirty="0"/>
          </a:p>
          <a:p>
            <a:pPr marL="0" indent="0">
              <a:buNone/>
            </a:pPr>
            <a:r>
              <a:rPr lang="en-US" altLang="zh-HK" b="1" dirty="0">
                <a:solidFill>
                  <a:srgbClr val="FF0000"/>
                </a:solidFill>
              </a:rPr>
              <a:t>Referring expressions in Mandarin are very often neither definite nor indefinite!</a:t>
            </a:r>
          </a:p>
        </p:txBody>
      </p:sp>
    </p:spTree>
    <p:extLst>
      <p:ext uri="{BB962C8B-B14F-4D97-AF65-F5344CB8AC3E}">
        <p14:creationId xmlns:p14="http://schemas.microsoft.com/office/powerpoint/2010/main" val="2219494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0D81231-375D-6DE7-A42D-B2A3038E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" y="542608"/>
            <a:ext cx="10515600" cy="190023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2BBEC43-4F39-FA59-F385-B4C0BFFBC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" y="2948273"/>
            <a:ext cx="10515600" cy="204628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8E5F76F-103E-035A-8BE1-34C4CDD4C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Some identifiable cases</a:t>
            </a:r>
            <a:endParaRPr lang="en-US" altLang="zh-HK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98989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B23721-FDB2-09E9-30DB-4D36A3BFF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Jumping to a line in </a:t>
            </a:r>
            <a:r>
              <a:rPr lang="en-US" altLang="zh-HK" dirty="0" err="1"/>
              <a:t>Rezonator</a:t>
            </a:r>
            <a:endParaRPr lang="zh-HK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ED1E329-A6F2-93CF-62AE-15D0CE962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4809" y="1527810"/>
            <a:ext cx="3109912" cy="2297956"/>
          </a:xfrm>
        </p:spPr>
        <p:txBody>
          <a:bodyPr>
            <a:normAutofit lnSpcReduction="10000"/>
          </a:bodyPr>
          <a:lstStyle/>
          <a:p>
            <a:r>
              <a:rPr lang="en-US" altLang="zh-HK" dirty="0"/>
              <a:t>Press G</a:t>
            </a:r>
          </a:p>
          <a:p>
            <a:r>
              <a:rPr lang="en-US" altLang="zh-HK" dirty="0"/>
              <a:t>Enter line number</a:t>
            </a:r>
          </a:p>
          <a:p>
            <a:r>
              <a:rPr lang="en-US" altLang="zh-HK" dirty="0"/>
              <a:t>Press OK</a:t>
            </a:r>
          </a:p>
          <a:p>
            <a:r>
              <a:rPr lang="en-US" altLang="zh-HK" dirty="0"/>
              <a:t>Can you go to Line 123?</a:t>
            </a:r>
            <a:endParaRPr lang="zh-HK" altLang="en-US" dirty="0"/>
          </a:p>
        </p:txBody>
      </p:sp>
      <p:pic>
        <p:nvPicPr>
          <p:cNvPr id="7" name="Rezonator 1.1.7 - sbc007.rez_ 2023-01-29 23-15-59">
            <a:hlinkClick r:id="" action="ppaction://media"/>
            <a:extLst>
              <a:ext uri="{FF2B5EF4-FFF2-40B4-BE49-F238E27FC236}">
                <a16:creationId xmlns:a16="http://schemas.microsoft.com/office/drawing/2014/main" id="{39A7EB57-5B47-D33D-D45C-051C539CCC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63" t="5220" r="921" b="13104"/>
          <a:stretch/>
        </p:blipFill>
        <p:spPr>
          <a:xfrm>
            <a:off x="3992880" y="2218690"/>
            <a:ext cx="7670800" cy="37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2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8E5F76F-103E-035A-8BE1-34C4CDD4C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5400">
                <a:solidFill>
                  <a:srgbClr val="FFFFFF"/>
                </a:solidFill>
              </a:rPr>
              <a:t>Some non-identifiable cases</a:t>
            </a:r>
            <a:endParaRPr lang="en-US" altLang="zh-HK" sz="5400">
              <a:solidFill>
                <a:srgbClr val="FFFFFF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3B09B9-FAB4-C98E-8230-35E0D5739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119920"/>
            <a:ext cx="5455917" cy="2373259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B01D5087-83D5-20D1-A9B9-960EA77F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1337545"/>
            <a:ext cx="5455917" cy="193800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337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lowchart: Document 103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76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B27F8DF6-93D9-11CB-DB33-6BC72ABE6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altLang="zh-HK" sz="3200">
                <a:solidFill>
                  <a:srgbClr val="FFFFFF"/>
                </a:solidFill>
              </a:rPr>
              <a:t>Some Internet news you might have heard …</a:t>
            </a:r>
            <a:endParaRPr lang="zh-HK" altLang="en-US" sz="3200">
              <a:solidFill>
                <a:srgbClr val="FFFFFF"/>
              </a:solidFill>
            </a:endParaRPr>
          </a:p>
        </p:txBody>
      </p:sp>
      <p:pic>
        <p:nvPicPr>
          <p:cNvPr id="1026" name="Picture 2" descr="AP lumps 'the French' in list of 'dehumanizing' labels">
            <a:extLst>
              <a:ext uri="{FF2B5EF4-FFF2-40B4-BE49-F238E27FC236}">
                <a16:creationId xmlns:a16="http://schemas.microsoft.com/office/drawing/2014/main" id="{5757015E-3B60-0E05-6D16-0608153C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933" y="1271149"/>
            <a:ext cx="7347537" cy="431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403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42351-4BA5-147A-814A-F2B21EDDD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HK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But there might be a kernel of truth behind it …</a:t>
            </a:r>
          </a:p>
        </p:txBody>
      </p:sp>
      <p:cxnSp>
        <p:nvCxnSpPr>
          <p:cNvPr id="2060" name="Straight Connector 205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The Americans (photography) - Wikipedia">
            <a:extLst>
              <a:ext uri="{FF2B5EF4-FFF2-40B4-BE49-F238E27FC236}">
                <a16:creationId xmlns:a16="http://schemas.microsoft.com/office/drawing/2014/main" id="{39410F45-2A37-5C05-DCFE-074582956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538489"/>
            <a:ext cx="6553545" cy="578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632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F27CAC-504E-E073-A5FF-B2119CBF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Non-identifiable</a:t>
            </a:r>
            <a:endParaRPr lang="zh-HK" altLang="en-US" dirty="0"/>
          </a:p>
        </p:txBody>
      </p:sp>
      <p:pic>
        <p:nvPicPr>
          <p:cNvPr id="5" name="內容版面配置區 4" descr="通訊錄 以實心填滿">
            <a:extLst>
              <a:ext uri="{FF2B5EF4-FFF2-40B4-BE49-F238E27FC236}">
                <a16:creationId xmlns:a16="http://schemas.microsoft.com/office/drawing/2014/main" id="{DE83829D-62E5-458C-1290-B79B92DF3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4405" y="2629694"/>
            <a:ext cx="914400" cy="914400"/>
          </a:xfrm>
        </p:spPr>
      </p:pic>
      <p:pic>
        <p:nvPicPr>
          <p:cNvPr id="6" name="內容版面配置區 4" descr="通訊錄 以實心填滿">
            <a:extLst>
              <a:ext uri="{FF2B5EF4-FFF2-40B4-BE49-F238E27FC236}">
                <a16:creationId xmlns:a16="http://schemas.microsoft.com/office/drawing/2014/main" id="{41BD816F-45CD-A953-07D0-140EFBEA6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3845" y="3879374"/>
            <a:ext cx="914400" cy="914400"/>
          </a:xfrm>
          <a:prstGeom prst="rect">
            <a:avLst/>
          </a:prstGeom>
        </p:spPr>
      </p:pic>
      <p:pic>
        <p:nvPicPr>
          <p:cNvPr id="7" name="內容版面配置區 4" descr="通訊錄 以實心填滿">
            <a:extLst>
              <a:ext uri="{FF2B5EF4-FFF2-40B4-BE49-F238E27FC236}">
                <a16:creationId xmlns:a16="http://schemas.microsoft.com/office/drawing/2014/main" id="{E71A4372-B67E-BF47-5D6E-7CF422D90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4645" y="4029234"/>
            <a:ext cx="914400" cy="914400"/>
          </a:xfrm>
          <a:prstGeom prst="rect">
            <a:avLst/>
          </a:prstGeom>
        </p:spPr>
      </p:pic>
      <p:pic>
        <p:nvPicPr>
          <p:cNvPr id="8" name="內容版面配置區 4" descr="通訊錄 以實心填滿">
            <a:extLst>
              <a:ext uri="{FF2B5EF4-FFF2-40B4-BE49-F238E27FC236}">
                <a16:creationId xmlns:a16="http://schemas.microsoft.com/office/drawing/2014/main" id="{E8B6ECA7-C35B-8B13-DEEF-1D92AD946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1805" y="2100580"/>
            <a:ext cx="914400" cy="914400"/>
          </a:xfrm>
          <a:prstGeom prst="rect">
            <a:avLst/>
          </a:prstGeom>
        </p:spPr>
      </p:pic>
      <p:pic>
        <p:nvPicPr>
          <p:cNvPr id="9" name="內容版面配置區 4" descr="通訊錄 以實心填滿">
            <a:extLst>
              <a:ext uri="{FF2B5EF4-FFF2-40B4-BE49-F238E27FC236}">
                <a16:creationId xmlns:a16="http://schemas.microsoft.com/office/drawing/2014/main" id="{8A372ED1-5C8C-8ED4-733B-6EC74A881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0885" y="4618514"/>
            <a:ext cx="914400" cy="914400"/>
          </a:xfrm>
          <a:prstGeom prst="rect">
            <a:avLst/>
          </a:prstGeom>
        </p:spPr>
      </p:pic>
      <p:sp>
        <p:nvSpPr>
          <p:cNvPr id="11" name="內容版面配置區 4">
            <a:extLst>
              <a:ext uri="{FF2B5EF4-FFF2-40B4-BE49-F238E27FC236}">
                <a16:creationId xmlns:a16="http://schemas.microsoft.com/office/drawing/2014/main" id="{9B7CC00E-2C67-5CF7-7069-2E0E55394812}"/>
              </a:ext>
            </a:extLst>
          </p:cNvPr>
          <p:cNvSpPr txBox="1">
            <a:spLocks/>
          </p:cNvSpPr>
          <p:nvPr/>
        </p:nvSpPr>
        <p:spPr>
          <a:xfrm>
            <a:off x="572295" y="1919446"/>
            <a:ext cx="5157787" cy="41054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i="1" dirty="0"/>
              <a:t>‘Americans like cars.’</a:t>
            </a:r>
          </a:p>
          <a:p>
            <a:pPr marL="0" indent="0">
              <a:buNone/>
            </a:pPr>
            <a:endParaRPr lang="en-US" altLang="zh-HK" i="1" dirty="0"/>
          </a:p>
          <a:p>
            <a:pPr marL="0" indent="0">
              <a:buNone/>
            </a:pPr>
            <a:r>
              <a:rPr lang="en-US" altLang="zh-TW" dirty="0"/>
              <a:t>Indefinite: Conveys non-identifiability</a:t>
            </a:r>
          </a:p>
          <a:p>
            <a:pPr marL="0" indent="0">
              <a:buNone/>
            </a:pPr>
            <a:endParaRPr lang="en-US" altLang="zh-HK" dirty="0"/>
          </a:p>
          <a:p>
            <a:pPr marL="0" indent="0">
              <a:buNone/>
            </a:pPr>
            <a:r>
              <a:rPr lang="en-US" altLang="zh-HK" dirty="0"/>
              <a:t>‘I’m giving a statement that gives a general </a:t>
            </a:r>
            <a:r>
              <a:rPr lang="en-US" altLang="zh-HK" dirty="0" err="1"/>
              <a:t>characterisation</a:t>
            </a:r>
            <a:r>
              <a:rPr lang="en-US" altLang="zh-HK" dirty="0"/>
              <a:t> of Americans, not specifying any particular Americans’</a:t>
            </a:r>
            <a:endParaRPr lang="zh-HK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AD300C7-19E2-D629-7B90-2D89A0C56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698" y="572749"/>
            <a:ext cx="5666105" cy="93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01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F27CAC-504E-E073-A5FF-B2119CBFB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Identifiable</a:t>
            </a:r>
            <a:endParaRPr lang="zh-HK" altLang="en-US" dirty="0"/>
          </a:p>
        </p:txBody>
      </p:sp>
      <p:pic>
        <p:nvPicPr>
          <p:cNvPr id="5" name="內容版面配置區 4" descr="通訊錄 以實心填滿">
            <a:extLst>
              <a:ext uri="{FF2B5EF4-FFF2-40B4-BE49-F238E27FC236}">
                <a16:creationId xmlns:a16="http://schemas.microsoft.com/office/drawing/2014/main" id="{DE83829D-62E5-458C-1290-B79B92DF3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2817" y="2263934"/>
            <a:ext cx="914400" cy="914400"/>
          </a:xfrm>
        </p:spPr>
      </p:pic>
      <p:pic>
        <p:nvPicPr>
          <p:cNvPr id="6" name="內容版面配置區 4" descr="通訊錄 以實心填滿">
            <a:extLst>
              <a:ext uri="{FF2B5EF4-FFF2-40B4-BE49-F238E27FC236}">
                <a16:creationId xmlns:a16="http://schemas.microsoft.com/office/drawing/2014/main" id="{41BD816F-45CD-A953-07D0-140EFBEA6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2257" y="3513614"/>
            <a:ext cx="914400" cy="914400"/>
          </a:xfrm>
          <a:prstGeom prst="rect">
            <a:avLst/>
          </a:prstGeom>
        </p:spPr>
      </p:pic>
      <p:pic>
        <p:nvPicPr>
          <p:cNvPr id="7" name="內容版面配置區 4" descr="通訊錄 以實心填滿">
            <a:extLst>
              <a:ext uri="{FF2B5EF4-FFF2-40B4-BE49-F238E27FC236}">
                <a16:creationId xmlns:a16="http://schemas.microsoft.com/office/drawing/2014/main" id="{E71A4372-B67E-BF47-5D6E-7CF422D90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3057" y="3663474"/>
            <a:ext cx="914400" cy="914400"/>
          </a:xfrm>
          <a:prstGeom prst="rect">
            <a:avLst/>
          </a:prstGeom>
        </p:spPr>
      </p:pic>
      <p:pic>
        <p:nvPicPr>
          <p:cNvPr id="8" name="內容版面配置區 4" descr="通訊錄 以實心填滿">
            <a:extLst>
              <a:ext uri="{FF2B5EF4-FFF2-40B4-BE49-F238E27FC236}">
                <a16:creationId xmlns:a16="http://schemas.microsoft.com/office/drawing/2014/main" id="{E8B6ECA7-C35B-8B13-DEEF-1D92AD946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0217" y="1734820"/>
            <a:ext cx="914400" cy="914400"/>
          </a:xfrm>
          <a:prstGeom prst="rect">
            <a:avLst/>
          </a:prstGeom>
        </p:spPr>
      </p:pic>
      <p:pic>
        <p:nvPicPr>
          <p:cNvPr id="9" name="內容版面配置區 4" descr="通訊錄 以實心填滿">
            <a:extLst>
              <a:ext uri="{FF2B5EF4-FFF2-40B4-BE49-F238E27FC236}">
                <a16:creationId xmlns:a16="http://schemas.microsoft.com/office/drawing/2014/main" id="{8A372ED1-5C8C-8ED4-733B-6EC74A881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97" y="4252754"/>
            <a:ext cx="914400" cy="914400"/>
          </a:xfrm>
          <a:prstGeom prst="rect">
            <a:avLst/>
          </a:prstGeom>
        </p:spPr>
      </p:pic>
      <p:sp>
        <p:nvSpPr>
          <p:cNvPr id="11" name="內容版面配置區 4">
            <a:extLst>
              <a:ext uri="{FF2B5EF4-FFF2-40B4-BE49-F238E27FC236}">
                <a16:creationId xmlns:a16="http://schemas.microsoft.com/office/drawing/2014/main" id="{9B7CC00E-2C67-5CF7-7069-2E0E55394812}"/>
              </a:ext>
            </a:extLst>
          </p:cNvPr>
          <p:cNvSpPr txBox="1">
            <a:spLocks/>
          </p:cNvSpPr>
          <p:nvPr/>
        </p:nvSpPr>
        <p:spPr>
          <a:xfrm>
            <a:off x="572295" y="1919446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i="1" dirty="0"/>
              <a:t>‘The Americans like cars.’</a:t>
            </a:r>
          </a:p>
          <a:p>
            <a:pPr marL="0" indent="0">
              <a:buNone/>
            </a:pPr>
            <a:endParaRPr lang="en-US" altLang="zh-HK" i="1" dirty="0"/>
          </a:p>
          <a:p>
            <a:pPr marL="0" indent="0">
              <a:buNone/>
            </a:pPr>
            <a:r>
              <a:rPr lang="en-US" altLang="zh-TW" dirty="0"/>
              <a:t>Indefinite: Conveys identifiability</a:t>
            </a:r>
          </a:p>
          <a:p>
            <a:pPr marL="0" indent="0">
              <a:buNone/>
            </a:pPr>
            <a:endParaRPr lang="en-US" altLang="zh-HK" dirty="0"/>
          </a:p>
          <a:p>
            <a:pPr marL="0" indent="0">
              <a:buNone/>
            </a:pPr>
            <a:r>
              <a:rPr lang="en-US" altLang="zh-HK" dirty="0"/>
              <a:t>‘I’m treating the Americans as a group with hard boundaries’</a:t>
            </a:r>
          </a:p>
          <a:p>
            <a:pPr marL="0" indent="0">
              <a:buNone/>
            </a:pPr>
            <a:r>
              <a:rPr lang="en-US" altLang="zh-HK" dirty="0"/>
              <a:t>&gt; Distancing, </a:t>
            </a:r>
            <a:r>
              <a:rPr lang="en-US" altLang="zh-HK" dirty="0" err="1"/>
              <a:t>homogenising</a:t>
            </a:r>
            <a:endParaRPr lang="zh-HK" altLang="en-US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A3C0724C-261B-14B7-845C-701BB6666AE9}"/>
              </a:ext>
            </a:extLst>
          </p:cNvPr>
          <p:cNvSpPr/>
          <p:nvPr/>
        </p:nvSpPr>
        <p:spPr>
          <a:xfrm>
            <a:off x="5933609" y="807200"/>
            <a:ext cx="5686096" cy="5412828"/>
          </a:xfrm>
          <a:prstGeom prst="ellipse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5749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66DF11-C94F-9471-77DB-B461E81C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… but not always.</a:t>
            </a:r>
            <a:endParaRPr lang="zh-HK" altLang="en-US" dirty="0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FB5F174B-C4E3-D736-8BED-5E1926C6CEE8}"/>
              </a:ext>
            </a:extLst>
          </p:cNvPr>
          <p:cNvSpPr/>
          <p:nvPr/>
        </p:nvSpPr>
        <p:spPr>
          <a:xfrm>
            <a:off x="447040" y="2072640"/>
            <a:ext cx="7599680" cy="1564640"/>
          </a:xfrm>
          <a:prstGeom prst="wedgeRoundRectCallout">
            <a:avLst>
              <a:gd name="adj1" fmla="val 51748"/>
              <a:gd name="adj2" fmla="val 979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b="1" dirty="0"/>
              <a:t>the American people </a:t>
            </a:r>
            <a:r>
              <a:rPr lang="en-US" altLang="zh-HK" sz="2400" dirty="0"/>
              <a:t>are going to emerge from this moment stronger, more determined, and better equipped to unite the world in fighting to defend democracy</a:t>
            </a:r>
            <a:endParaRPr lang="zh-HK" altLang="en-US" sz="2400" dirty="0"/>
          </a:p>
        </p:txBody>
      </p:sp>
      <p:pic>
        <p:nvPicPr>
          <p:cNvPr id="3074" name="Picture 2" descr="Joe Biden - CNBC">
            <a:extLst>
              <a:ext uri="{FF2B5EF4-FFF2-40B4-BE49-F238E27FC236}">
                <a16:creationId xmlns:a16="http://schemas.microsoft.com/office/drawing/2014/main" id="{5BD478BC-D7B3-A99B-94E8-28B4E768B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181" y="3424555"/>
            <a:ext cx="3072582" cy="306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63C84D1-6C31-21D7-41D9-A7B9C747EEF5}"/>
              </a:ext>
            </a:extLst>
          </p:cNvPr>
          <p:cNvSpPr txBox="1"/>
          <p:nvPr/>
        </p:nvSpPr>
        <p:spPr>
          <a:xfrm>
            <a:off x="965200" y="4958715"/>
            <a:ext cx="6096000" cy="13849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HK" sz="2800" dirty="0"/>
              <a:t>Though definite forms can sometimes be distancing, sometimes they can also show unity and solidarity!</a:t>
            </a: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39165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4F0F1B-EC56-234E-6485-3D986BB5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Searching</a:t>
            </a:r>
            <a:endParaRPr lang="zh-HK" altLang="en-US" dirty="0"/>
          </a:p>
        </p:txBody>
      </p:sp>
      <p:pic>
        <p:nvPicPr>
          <p:cNvPr id="4" name="Rezonator 1.1.7 - sbc007.rez_ 2023-01-29 23-26-49">
            <a:hlinkClick r:id="" action="ppaction://media"/>
            <a:extLst>
              <a:ext uri="{FF2B5EF4-FFF2-40B4-BE49-F238E27FC236}">
                <a16:creationId xmlns:a16="http://schemas.microsoft.com/office/drawing/2014/main" id="{BD482ED3-9857-72F0-8A24-5A2D187924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5618" y="1834672"/>
            <a:ext cx="7267575" cy="4351338"/>
          </a:xfrm>
        </p:spPr>
      </p:pic>
      <p:sp>
        <p:nvSpPr>
          <p:cNvPr id="5" name="內容版面配置區 3">
            <a:extLst>
              <a:ext uri="{FF2B5EF4-FFF2-40B4-BE49-F238E27FC236}">
                <a16:creationId xmlns:a16="http://schemas.microsoft.com/office/drawing/2014/main" id="{7185A649-332F-03A0-72B6-B7B3F09A3BE5}"/>
              </a:ext>
            </a:extLst>
          </p:cNvPr>
          <p:cNvSpPr txBox="1">
            <a:spLocks/>
          </p:cNvSpPr>
          <p:nvPr/>
        </p:nvSpPr>
        <p:spPr>
          <a:xfrm>
            <a:off x="364808" y="1527809"/>
            <a:ext cx="3587081" cy="49650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dirty="0"/>
              <a:t>Go to the Search tab</a:t>
            </a:r>
          </a:p>
          <a:p>
            <a:r>
              <a:rPr lang="en-US" altLang="zh-HK" dirty="0"/>
              <a:t>Click on the green +</a:t>
            </a:r>
            <a:r>
              <a:rPr lang="zh-TW" altLang="en-US" dirty="0"/>
              <a:t> </a:t>
            </a:r>
            <a:r>
              <a:rPr lang="en-US" altLang="zh-TW" dirty="0"/>
              <a:t>line</a:t>
            </a:r>
          </a:p>
          <a:p>
            <a:r>
              <a:rPr lang="en-US" altLang="zh-HK" dirty="0"/>
              <a:t>Select a search field; for today, just leave it as Text</a:t>
            </a:r>
          </a:p>
          <a:p>
            <a:r>
              <a:rPr lang="en-US" altLang="zh-HK" dirty="0"/>
              <a:t>Click OK</a:t>
            </a:r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53043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3E90BD3-B6BC-59C4-1B21-13508DC1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en-US" altLang="zh-TW" sz="6600"/>
              <a:t>Today’s question</a:t>
            </a:r>
            <a:endParaRPr lang="zh-HK" altLang="en-US" sz="66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08BC9-CCD4-7963-4119-91C93706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HK" dirty="0"/>
              <a:t>Give a real-life example of a definite referring expression from any source (SBC002/007, your daily life, media …) and comment on why a definite expression was chosen.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402359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4F0F1B-EC56-234E-6485-3D986BB5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Sifting through search results</a:t>
            </a:r>
            <a:endParaRPr lang="zh-HK" altLang="en-US" dirty="0"/>
          </a:p>
        </p:txBody>
      </p:sp>
      <p:sp>
        <p:nvSpPr>
          <p:cNvPr id="5" name="內容版面配置區 3">
            <a:extLst>
              <a:ext uri="{FF2B5EF4-FFF2-40B4-BE49-F238E27FC236}">
                <a16:creationId xmlns:a16="http://schemas.microsoft.com/office/drawing/2014/main" id="{7185A649-332F-03A0-72B6-B7B3F09A3BE5}"/>
              </a:ext>
            </a:extLst>
          </p:cNvPr>
          <p:cNvSpPr txBox="1">
            <a:spLocks/>
          </p:cNvSpPr>
          <p:nvPr/>
        </p:nvSpPr>
        <p:spPr>
          <a:xfrm>
            <a:off x="364808" y="1527809"/>
            <a:ext cx="3587081" cy="49650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dirty="0"/>
              <a:t>Click on the magnifying glass in the corner</a:t>
            </a:r>
          </a:p>
          <a:p>
            <a:r>
              <a:rPr lang="en-US" altLang="zh-HK" dirty="0"/>
              <a:t>On the right side of the nav window, click on a line that looks interesting</a:t>
            </a:r>
          </a:p>
          <a:p>
            <a:r>
              <a:rPr lang="en-US" altLang="zh-HK" dirty="0"/>
              <a:t>The main screen should now show the context of that example</a:t>
            </a:r>
          </a:p>
          <a:p>
            <a:endParaRPr lang="zh-HK" altLang="en-US" dirty="0"/>
          </a:p>
        </p:txBody>
      </p:sp>
      <p:pic>
        <p:nvPicPr>
          <p:cNvPr id="7" name="Rezonator 1.1.7 - sbc007.rez_ 2023-01-29 23-31-35">
            <a:hlinkClick r:id="" action="ppaction://media"/>
            <a:extLst>
              <a:ext uri="{FF2B5EF4-FFF2-40B4-BE49-F238E27FC236}">
                <a16:creationId xmlns:a16="http://schemas.microsoft.com/office/drawing/2014/main" id="{6EB1CCBA-98EB-7224-1784-FF56555AE3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25281" y="1690688"/>
            <a:ext cx="7267575" cy="4351338"/>
          </a:xfrm>
        </p:spPr>
      </p:pic>
    </p:spTree>
    <p:extLst>
      <p:ext uri="{BB962C8B-B14F-4D97-AF65-F5344CB8AC3E}">
        <p14:creationId xmlns:p14="http://schemas.microsoft.com/office/powerpoint/2010/main" val="157973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284F67-B93A-2080-9079-0A0EBFCC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en-US" altLang="zh-HK" sz="5400" dirty="0"/>
              <a:t>Your turn</a:t>
            </a:r>
            <a:r>
              <a:rPr lang="en-US" altLang="zh-TW" sz="5400" dirty="0"/>
              <a:t>!</a:t>
            </a:r>
            <a:endParaRPr lang="zh-HK" altLang="en-US" sz="5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103AA-7536-490B-973F-73CA63A7E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雙筒望遠鏡">
            <a:extLst>
              <a:ext uri="{FF2B5EF4-FFF2-40B4-BE49-F238E27FC236}">
                <a16:creationId xmlns:a16="http://schemas.microsoft.com/office/drawing/2014/main" id="{5CCE4DF5-9675-566A-BC1F-F8B9756D2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570706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FF5F0E-E95E-E8C5-A3D5-5F1095269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HK" dirty="0"/>
              <a:t>Search for a token that indicates definiteness (e.g. </a:t>
            </a:r>
            <a:r>
              <a:rPr lang="en-US" altLang="zh-HK" i="1" dirty="0"/>
              <a:t>the</a:t>
            </a:r>
            <a:r>
              <a:rPr lang="en-US" altLang="zh-HK" dirty="0"/>
              <a:t>, </a:t>
            </a:r>
            <a:r>
              <a:rPr lang="en-US" altLang="zh-HK" i="1" dirty="0"/>
              <a:t>that</a:t>
            </a:r>
            <a:r>
              <a:rPr lang="en-US" altLang="zh-HK" dirty="0"/>
              <a:t>, </a:t>
            </a:r>
            <a:r>
              <a:rPr lang="en-US" altLang="zh-HK" i="1" dirty="0"/>
              <a:t>she</a:t>
            </a:r>
            <a:r>
              <a:rPr lang="en-US" altLang="zh-HK" dirty="0"/>
              <a:t>) or indefiniteness (</a:t>
            </a:r>
            <a:r>
              <a:rPr lang="en-US" altLang="zh-HK" i="1" dirty="0"/>
              <a:t>some</a:t>
            </a:r>
            <a:r>
              <a:rPr lang="en-US" altLang="zh-HK" dirty="0"/>
              <a:t>, </a:t>
            </a:r>
            <a:r>
              <a:rPr lang="en-US" altLang="zh-HK" i="1" dirty="0"/>
              <a:t>any</a:t>
            </a:r>
            <a:r>
              <a:rPr lang="en-US" altLang="zh-HK" dirty="0"/>
              <a:t>, </a:t>
            </a:r>
            <a:r>
              <a:rPr lang="en-US" altLang="zh-HK" i="1" dirty="0"/>
              <a:t>a</a:t>
            </a:r>
            <a:r>
              <a:rPr lang="en-US" altLang="zh-HK" dirty="0"/>
              <a:t>)</a:t>
            </a:r>
          </a:p>
          <a:p>
            <a:r>
              <a:rPr lang="en-US" altLang="zh-HK" dirty="0"/>
              <a:t>Choose one referring expression that looks interesting</a:t>
            </a:r>
          </a:p>
          <a:p>
            <a:r>
              <a:rPr lang="en-US" altLang="zh-HK" dirty="0"/>
              <a:t>Add that referring expression to a trail</a:t>
            </a:r>
          </a:p>
          <a:p>
            <a:r>
              <a:rPr lang="en-US" altLang="zh-HK" dirty="0"/>
              <a:t>Look for surrounding referring expressions about the same referent and add them to the trail too</a:t>
            </a:r>
          </a:p>
          <a:p>
            <a:r>
              <a:rPr lang="en-US" altLang="zh-HK" dirty="0"/>
              <a:t>Think about:</a:t>
            </a:r>
          </a:p>
          <a:p>
            <a:pPr lvl="1"/>
            <a:r>
              <a:rPr lang="en-US" altLang="zh-HK" dirty="0"/>
              <a:t>Is that referent identifiable?</a:t>
            </a:r>
          </a:p>
          <a:p>
            <a:pPr lvl="1"/>
            <a:r>
              <a:rPr lang="en-US" altLang="zh-HK" dirty="0"/>
              <a:t>Why did the speaker choose to use a definite or indefinite referring expression?</a:t>
            </a:r>
          </a:p>
        </p:txBody>
      </p:sp>
    </p:spTree>
    <p:extLst>
      <p:ext uri="{BB962C8B-B14F-4D97-AF65-F5344CB8AC3E}">
        <p14:creationId xmlns:p14="http://schemas.microsoft.com/office/powerpoint/2010/main" val="286878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30E231F-632C-4AB6-8E0C-9103FF442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HK" sz="5400" dirty="0"/>
              <a:t>Accessibility once more</a:t>
            </a:r>
            <a:endParaRPr lang="zh-HK" altLang="en-US" sz="5400" dirty="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9A7D0C-0ECA-4DCF-9BE0-D3874AAFB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endParaRPr lang="zh-HK" altLang="en-US" sz="22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6F487D14-E55B-417C-8B8E-E98EB0B03348}"/>
              </a:ext>
            </a:extLst>
          </p:cNvPr>
          <p:cNvSpPr/>
          <p:nvPr/>
        </p:nvSpPr>
        <p:spPr>
          <a:xfrm>
            <a:off x="4962525" y="3428294"/>
            <a:ext cx="3814762" cy="1657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600" dirty="0"/>
              <a:t>Higher accessibility</a:t>
            </a:r>
            <a:endParaRPr lang="zh-HK" altLang="en-US" sz="3600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D0F79D9-7D24-4A31-A559-D1F1211FC420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381376" y="2411587"/>
            <a:ext cx="2076449" cy="1266825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D090F28-A8C0-40C9-9291-31A6E6FD8B15}"/>
              </a:ext>
            </a:extLst>
          </p:cNvPr>
          <p:cNvSpPr/>
          <p:nvPr/>
        </p:nvSpPr>
        <p:spPr>
          <a:xfrm>
            <a:off x="733426" y="1833030"/>
            <a:ext cx="2647950" cy="11571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Shorter distance from previous mention (track)</a:t>
            </a:r>
            <a:endParaRPr lang="zh-HK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875F6F-BF18-41D7-BB90-6FBCEC8BCED8}"/>
              </a:ext>
            </a:extLst>
          </p:cNvPr>
          <p:cNvSpPr/>
          <p:nvPr/>
        </p:nvSpPr>
        <p:spPr>
          <a:xfrm>
            <a:off x="619126" y="3652305"/>
            <a:ext cx="2647950" cy="15786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Larger number of previous mentions (farther along in trail)</a:t>
            </a:r>
            <a:endParaRPr lang="zh-HK" altLang="en-US" sz="2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96012EF-8C19-49F6-B20E-1A598803A0A1}"/>
              </a:ext>
            </a:extLst>
          </p:cNvPr>
          <p:cNvCxnSpPr>
            <a:cxnSpLocks/>
            <a:stCxn id="15" idx="3"/>
            <a:endCxn id="9" idx="2"/>
          </p:cNvCxnSpPr>
          <p:nvPr/>
        </p:nvCxnSpPr>
        <p:spPr>
          <a:xfrm flipV="1">
            <a:off x="3267076" y="4256969"/>
            <a:ext cx="1695449" cy="184677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FB2A94F5-646A-43CD-9674-C476ADE821EB}"/>
              </a:ext>
            </a:extLst>
          </p:cNvPr>
          <p:cNvSpPr/>
          <p:nvPr/>
        </p:nvSpPr>
        <p:spPr>
          <a:xfrm>
            <a:off x="1409701" y="6040612"/>
            <a:ext cx="742949" cy="4522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…</a:t>
            </a:r>
            <a:endParaRPr lang="zh-HK" altLang="en-US" sz="2400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A52CFF71-3467-4C42-8253-337FA65BA346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2152650" y="4842931"/>
            <a:ext cx="3368534" cy="1423812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8748A76-62AA-4BAF-B9A6-B67EEE80122B}"/>
              </a:ext>
            </a:extLst>
          </p:cNvPr>
          <p:cNvCxnSpPr>
            <a:cxnSpLocks/>
          </p:cNvCxnSpPr>
          <p:nvPr/>
        </p:nvCxnSpPr>
        <p:spPr>
          <a:xfrm flipV="1">
            <a:off x="8218628" y="2576448"/>
            <a:ext cx="1268272" cy="110657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34B9783-FC24-4B86-B308-758ED655F02E}"/>
              </a:ext>
            </a:extLst>
          </p:cNvPr>
          <p:cNvSpPr/>
          <p:nvPr/>
        </p:nvSpPr>
        <p:spPr>
          <a:xfrm>
            <a:off x="9486900" y="1972623"/>
            <a:ext cx="1866900" cy="11571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Shorter referential expression</a:t>
            </a:r>
            <a:endParaRPr lang="zh-HK" altLang="en-US" sz="24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11F3381-27A3-4A14-9663-B76C2396B50A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8218628" y="4842931"/>
            <a:ext cx="1192795" cy="53675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93286418-4E83-434A-9036-53168C022843}"/>
              </a:ext>
            </a:extLst>
          </p:cNvPr>
          <p:cNvSpPr/>
          <p:nvPr/>
        </p:nvSpPr>
        <p:spPr>
          <a:xfrm>
            <a:off x="9410699" y="4571713"/>
            <a:ext cx="1866900" cy="14809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Less specific referential expression</a:t>
            </a:r>
            <a:endParaRPr lang="zh-HK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D41902C-3FDD-41AB-8C11-D13042FE134C}"/>
              </a:ext>
            </a:extLst>
          </p:cNvPr>
          <p:cNvSpPr/>
          <p:nvPr/>
        </p:nvSpPr>
        <p:spPr>
          <a:xfrm>
            <a:off x="5125683" y="5977173"/>
            <a:ext cx="3175143" cy="53675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How short can we get?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9112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8BAB89-48AD-4E8E-A7F5-9265708F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Accessibility hierarchy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EBF72E73-E717-47A9-806D-3B87B7C71A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55058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箭號: 向右 4">
            <a:extLst>
              <a:ext uri="{FF2B5EF4-FFF2-40B4-BE49-F238E27FC236}">
                <a16:creationId xmlns:a16="http://schemas.microsoft.com/office/drawing/2014/main" id="{8602A592-5D7F-4280-8129-C58150398D4E}"/>
              </a:ext>
            </a:extLst>
          </p:cNvPr>
          <p:cNvSpPr/>
          <p:nvPr/>
        </p:nvSpPr>
        <p:spPr>
          <a:xfrm rot="5400000">
            <a:off x="8433992" y="2649570"/>
            <a:ext cx="5773206" cy="1644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000" dirty="0"/>
              <a:t>Increasing accessibility</a:t>
            </a:r>
            <a:endParaRPr lang="zh-HK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834583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8BAB89-48AD-4E8E-A7F5-9265708F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Verb morphology as person marking</a:t>
            </a:r>
            <a:endParaRPr lang="zh-HK" altLang="en-US" dirty="0"/>
          </a:p>
        </p:txBody>
      </p:sp>
      <p:sp>
        <p:nvSpPr>
          <p:cNvPr id="3" name="矩形: 摺角紙張 2">
            <a:extLst>
              <a:ext uri="{FF2B5EF4-FFF2-40B4-BE49-F238E27FC236}">
                <a16:creationId xmlns:a16="http://schemas.microsoft.com/office/drawing/2014/main" id="{F0ABE28C-1156-4018-9437-9E5D089A1C6F}"/>
              </a:ext>
            </a:extLst>
          </p:cNvPr>
          <p:cNvSpPr/>
          <p:nvPr/>
        </p:nvSpPr>
        <p:spPr>
          <a:xfrm>
            <a:off x="3886200" y="4026271"/>
            <a:ext cx="3238500" cy="1745879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/>
              <a:t>How many referential expressions?</a:t>
            </a:r>
            <a:endParaRPr lang="zh-HK" altLang="en-US" sz="3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3718F39-4435-4232-8964-B656494A9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7"/>
            <a:ext cx="10231950" cy="180498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31D7F24-35E9-447C-8009-D79B33D96301}"/>
              </a:ext>
            </a:extLst>
          </p:cNvPr>
          <p:cNvSpPr txBox="1"/>
          <p:nvPr/>
        </p:nvSpPr>
        <p:spPr>
          <a:xfrm>
            <a:off x="2476498" y="2554604"/>
            <a:ext cx="5915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000" b="1" dirty="0">
                <a:solidFill>
                  <a:schemeClr val="accent1"/>
                </a:solidFill>
              </a:rPr>
              <a:t>Look (I) am not even looking just in the legal aspect.</a:t>
            </a:r>
            <a:endParaRPr lang="zh-HK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15D4C63-F322-4E36-ADE7-8E883B97013B}"/>
              </a:ext>
            </a:extLst>
          </p:cNvPr>
          <p:cNvSpPr txBox="1"/>
          <p:nvPr/>
        </p:nvSpPr>
        <p:spPr>
          <a:xfrm>
            <a:off x="2505074" y="3402568"/>
            <a:ext cx="5915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1"/>
                </a:solidFill>
              </a:rPr>
              <a:t>(</a:t>
            </a:r>
            <a:r>
              <a:rPr lang="en-US" altLang="zh-HK" sz="2000" b="1" dirty="0">
                <a:solidFill>
                  <a:schemeClr val="accent1"/>
                </a:solidFill>
              </a:rPr>
              <a:t>I</a:t>
            </a:r>
            <a:r>
              <a:rPr lang="en-US" altLang="zh-TW" sz="2000" b="1" dirty="0">
                <a:solidFill>
                  <a:schemeClr val="accent1"/>
                </a:solidFill>
              </a:rPr>
              <a:t>)</a:t>
            </a:r>
            <a:r>
              <a:rPr lang="en-US" altLang="zh-HK" sz="2000" b="1" dirty="0">
                <a:solidFill>
                  <a:schemeClr val="accent1"/>
                </a:solidFill>
              </a:rPr>
              <a:t> am looking everywhere.</a:t>
            </a:r>
            <a:endParaRPr lang="zh-HK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37B43A6-8CF3-1F6A-3501-87136DD37FAF}"/>
              </a:ext>
            </a:extLst>
          </p:cNvPr>
          <p:cNvSpPr txBox="1"/>
          <p:nvPr/>
        </p:nvSpPr>
        <p:spPr>
          <a:xfrm>
            <a:off x="2476498" y="2242752"/>
            <a:ext cx="78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chemeClr val="accent1"/>
                </a:solidFill>
              </a:rPr>
              <a:t>look   already not     even         look-1sg   in       the   aspect         legal        only</a:t>
            </a:r>
            <a:endParaRPr lang="zh-HK" altLang="en-US" dirty="0">
              <a:solidFill>
                <a:schemeClr val="accent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9D4728-C85F-9410-58EE-DD7C49D3C61E}"/>
              </a:ext>
            </a:extLst>
          </p:cNvPr>
          <p:cNvSpPr txBox="1"/>
          <p:nvPr/>
        </p:nvSpPr>
        <p:spPr>
          <a:xfrm>
            <a:off x="2476498" y="3126343"/>
            <a:ext cx="78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chemeClr val="accent1"/>
                </a:solidFill>
              </a:rPr>
              <a:t>look-1sg   in      that  which be-SUBJUNC</a:t>
            </a:r>
            <a:endParaRPr lang="zh-HK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120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8BAB89-48AD-4E8E-A7F5-9265708F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Verb morphology as person marking</a:t>
            </a:r>
            <a:endParaRPr lang="zh-HK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CEE46AE-FD50-4A8F-B2A6-ACF8F0F94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145120"/>
              </p:ext>
            </p:extLst>
          </p:nvPr>
        </p:nvGraphicFramePr>
        <p:xfrm>
          <a:off x="2584450" y="4891616"/>
          <a:ext cx="5418666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2090328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69860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Person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Verb form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83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HK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 err="1"/>
                        <a:t>Busc</a:t>
                      </a:r>
                      <a:r>
                        <a:rPr lang="en-US" altLang="zh-HK" sz="2400" dirty="0"/>
                        <a:t>-</a:t>
                      </a:r>
                      <a:r>
                        <a:rPr lang="en-US" altLang="zh-HK" sz="2400" dirty="0">
                          <a:highlight>
                            <a:srgbClr val="FFFF00"/>
                          </a:highlight>
                        </a:rPr>
                        <a:t>o</a:t>
                      </a:r>
                      <a:endParaRPr lang="zh-HK" altLang="en-US" sz="2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2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HK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 err="1"/>
                        <a:t>Busc</a:t>
                      </a:r>
                      <a:r>
                        <a:rPr lang="en-US" altLang="zh-HK" sz="2400" dirty="0"/>
                        <a:t>-</a:t>
                      </a:r>
                      <a:r>
                        <a:rPr lang="en-US" altLang="zh-HK" sz="2400" dirty="0">
                          <a:highlight>
                            <a:srgbClr val="FFFF00"/>
                          </a:highlight>
                        </a:rPr>
                        <a:t>as</a:t>
                      </a:r>
                      <a:endParaRPr lang="zh-HK" altLang="en-US" sz="2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54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HK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 err="1"/>
                        <a:t>Busc</a:t>
                      </a:r>
                      <a:r>
                        <a:rPr lang="en-US" altLang="zh-HK" sz="2400" dirty="0"/>
                        <a:t>-</a:t>
                      </a:r>
                      <a:r>
                        <a:rPr lang="en-US" altLang="zh-HK" sz="2400" dirty="0">
                          <a:highlight>
                            <a:srgbClr val="FFFF00"/>
                          </a:highlight>
                        </a:rPr>
                        <a:t>a</a:t>
                      </a:r>
                      <a:endParaRPr lang="zh-HK" altLang="en-US" sz="2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129455"/>
                  </a:ext>
                </a:extLst>
              </a:tr>
            </a:tbl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09209D7B-25F1-4FA3-957F-ACC54BFA3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7"/>
            <a:ext cx="10231950" cy="180498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01B8E11-8894-4827-9363-AB230A05D85B}"/>
              </a:ext>
            </a:extLst>
          </p:cNvPr>
          <p:cNvSpPr txBox="1"/>
          <p:nvPr/>
        </p:nvSpPr>
        <p:spPr>
          <a:xfrm>
            <a:off x="2457450" y="2281940"/>
            <a:ext cx="591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chemeClr val="accent1"/>
                </a:solidFill>
              </a:rPr>
              <a:t>Look (I) am not even looking just in the legal aspect.</a:t>
            </a:r>
            <a:endParaRPr lang="zh-HK" altLang="en-US" dirty="0">
              <a:solidFill>
                <a:schemeClr val="accent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A787BE4-706C-464A-92F0-61690721BF79}"/>
              </a:ext>
            </a:extLst>
          </p:cNvPr>
          <p:cNvSpPr txBox="1"/>
          <p:nvPr/>
        </p:nvSpPr>
        <p:spPr>
          <a:xfrm>
            <a:off x="2505074" y="3126343"/>
            <a:ext cx="591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(</a:t>
            </a:r>
            <a:r>
              <a:rPr lang="en-US" altLang="zh-HK" dirty="0">
                <a:solidFill>
                  <a:schemeClr val="accent1"/>
                </a:solidFill>
              </a:rPr>
              <a:t>I</a:t>
            </a:r>
            <a:r>
              <a:rPr lang="en-US" altLang="zh-TW" dirty="0">
                <a:solidFill>
                  <a:schemeClr val="accent1"/>
                </a:solidFill>
              </a:rPr>
              <a:t>)</a:t>
            </a:r>
            <a:r>
              <a:rPr lang="en-US" altLang="zh-HK" dirty="0">
                <a:solidFill>
                  <a:schemeClr val="accent1"/>
                </a:solidFill>
              </a:rPr>
              <a:t> am looking everywhere.</a:t>
            </a:r>
            <a:endParaRPr lang="zh-HK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8BAB89-48AD-4E8E-A7F5-9265708F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HK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about English?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29A427D-9685-49B6-9BD4-381DCB5AF770}"/>
              </a:ext>
            </a:extLst>
          </p:cNvPr>
          <p:cNvGrpSpPr/>
          <p:nvPr/>
        </p:nvGrpSpPr>
        <p:grpSpPr>
          <a:xfrm>
            <a:off x="1752065" y="1926266"/>
            <a:ext cx="8687870" cy="4357524"/>
            <a:chOff x="838200" y="1766887"/>
            <a:chExt cx="9134475" cy="458152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C43D99E-ECA0-4335-8695-73CA63915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766887"/>
              <a:ext cx="6981825" cy="4581525"/>
            </a:xfrm>
            <a:prstGeom prst="rect">
              <a:avLst/>
            </a:prstGeom>
          </p:spPr>
        </p:pic>
        <p:sp>
          <p:nvSpPr>
            <p:cNvPr id="7" name="圖說文字: 折線 6">
              <a:extLst>
                <a:ext uri="{FF2B5EF4-FFF2-40B4-BE49-F238E27FC236}">
                  <a16:creationId xmlns:a16="http://schemas.microsoft.com/office/drawing/2014/main" id="{EF71DD9A-1ABC-4937-885A-BA187992AA31}"/>
                </a:ext>
              </a:extLst>
            </p:cNvPr>
            <p:cNvSpPr/>
            <p:nvPr/>
          </p:nvSpPr>
          <p:spPr>
            <a:xfrm>
              <a:off x="7229475" y="2728912"/>
              <a:ext cx="2743200" cy="1400175"/>
            </a:xfrm>
            <a:prstGeom prst="borderCallout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HK" sz="3100"/>
                <a:t>Who is setting rules here?</a:t>
              </a:r>
              <a:endParaRPr lang="zh-HK" altLang="en-US" sz="3100"/>
            </a:p>
          </p:txBody>
        </p:sp>
      </p:grpSp>
    </p:spTree>
    <p:extLst>
      <p:ext uri="{BB962C8B-B14F-4D97-AF65-F5344CB8AC3E}">
        <p14:creationId xmlns:p14="http://schemas.microsoft.com/office/powerpoint/2010/main" val="2893704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8BAB89-48AD-4E8E-A7F5-9265708F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HK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Inserting zeros in Rezonator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zonator 1.1.2.2 - sbc007.rez_ 2023-01-17 17-45-22">
            <a:hlinkClick r:id="" action="ppaction://media"/>
            <a:extLst>
              <a:ext uri="{FF2B5EF4-FFF2-40B4-BE49-F238E27FC236}">
                <a16:creationId xmlns:a16="http://schemas.microsoft.com/office/drawing/2014/main" id="{5383E619-C006-4E89-A2E5-99788552EA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9827" r="45097" b="2768"/>
          <a:stretch/>
        </p:blipFill>
        <p:spPr>
          <a:xfrm>
            <a:off x="1192716" y="2511694"/>
            <a:ext cx="6660270" cy="358635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DAC0092-E32A-4AB4-9032-7B8B45922498}"/>
              </a:ext>
            </a:extLst>
          </p:cNvPr>
          <p:cNvSpPr txBox="1"/>
          <p:nvPr/>
        </p:nvSpPr>
        <p:spPr>
          <a:xfrm>
            <a:off x="8648700" y="2895600"/>
            <a:ext cx="30003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800" dirty="0"/>
              <a:t>Note: We typically insert a zero where a</a:t>
            </a:r>
            <a:r>
              <a:rPr lang="zh-HK" altLang="en-US" sz="2800" dirty="0"/>
              <a:t> </a:t>
            </a:r>
            <a:r>
              <a:rPr lang="en-US" altLang="zh-HK" sz="2800" dirty="0"/>
              <a:t>pronoun</a:t>
            </a:r>
            <a:r>
              <a:rPr lang="zh-HK" altLang="en-US" sz="2800" dirty="0"/>
              <a:t> </a:t>
            </a:r>
            <a:r>
              <a:rPr lang="en-US" altLang="zh-HK" sz="2800" i="1" dirty="0"/>
              <a:t>might</a:t>
            </a:r>
            <a:r>
              <a:rPr lang="en-US" altLang="zh-HK" sz="2800" dirty="0"/>
              <a:t> have appeared</a:t>
            </a:r>
          </a:p>
        </p:txBody>
      </p:sp>
    </p:spTree>
    <p:extLst>
      <p:ext uri="{BB962C8B-B14F-4D97-AF65-F5344CB8AC3E}">
        <p14:creationId xmlns:p14="http://schemas.microsoft.com/office/powerpoint/2010/main" val="57885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1121</Words>
  <Application>Microsoft Office PowerPoint</Application>
  <PresentationFormat>寬螢幕</PresentationFormat>
  <Paragraphs>152</Paragraphs>
  <Slides>31</Slides>
  <Notes>0</Notes>
  <HiddenSlides>0</HiddenSlides>
  <MMClips>5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佈景主題</vt:lpstr>
      <vt:lpstr>Week 4: Zeroes, identifiability and searching</vt:lpstr>
      <vt:lpstr>Before we start …</vt:lpstr>
      <vt:lpstr>Today’s question</vt:lpstr>
      <vt:lpstr>Accessibility once more</vt:lpstr>
      <vt:lpstr>Accessibility hierarchy</vt:lpstr>
      <vt:lpstr>Verb morphology as person marking</vt:lpstr>
      <vt:lpstr>Verb morphology as person marking</vt:lpstr>
      <vt:lpstr>How about English?</vt:lpstr>
      <vt:lpstr>Inserting zeros in Rezonator</vt:lpstr>
      <vt:lpstr>Side links</vt:lpstr>
      <vt:lpstr>Spot the zeros</vt:lpstr>
      <vt:lpstr>Cataphora</vt:lpstr>
      <vt:lpstr>Spotting zeroes</vt:lpstr>
      <vt:lpstr>Warning!</vt:lpstr>
      <vt:lpstr>Your turn!</vt:lpstr>
      <vt:lpstr>Studying pronoun absence in Spanish</vt:lpstr>
      <vt:lpstr>Studying zeroes in Chinese</vt:lpstr>
      <vt:lpstr>Identifiability vs accessibility</vt:lpstr>
      <vt:lpstr>Identifiability vs definiteness</vt:lpstr>
      <vt:lpstr>Definiteness in Spanish and Mandarin</vt:lpstr>
      <vt:lpstr>Some identifiable cases</vt:lpstr>
      <vt:lpstr>Jumping to a line in Rezonator</vt:lpstr>
      <vt:lpstr>Some non-identifiable cases</vt:lpstr>
      <vt:lpstr>Some Internet news you might have heard …</vt:lpstr>
      <vt:lpstr>But there might be a kernel of truth behind it …</vt:lpstr>
      <vt:lpstr>Non-identifiable</vt:lpstr>
      <vt:lpstr>Identifiable</vt:lpstr>
      <vt:lpstr>… but not always.</vt:lpstr>
      <vt:lpstr>Searching</vt:lpstr>
      <vt:lpstr>Sifting through search results</vt:lpstr>
      <vt:lpstr>Your turn!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Ryan Lai</dc:creator>
  <cp:lastModifiedBy>Ryan Lai</cp:lastModifiedBy>
  <cp:revision>26</cp:revision>
  <dcterms:created xsi:type="dcterms:W3CDTF">2023-01-18T01:15:50Z</dcterms:created>
  <dcterms:modified xsi:type="dcterms:W3CDTF">2023-02-02T00:55:59Z</dcterms:modified>
</cp:coreProperties>
</file>